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9" r:id="rId4"/>
    <p:sldId id="258" r:id="rId5"/>
    <p:sldId id="260" r:id="rId6"/>
    <p:sldId id="261" r:id="rId7"/>
    <p:sldId id="266" r:id="rId8"/>
    <p:sldId id="262" r:id="rId9"/>
    <p:sldId id="263" r:id="rId10"/>
    <p:sldId id="264" r:id="rId11"/>
    <p:sldId id="265" r:id="rId12"/>
    <p:sldId id="267" r:id="rId13"/>
    <p:sldId id="268" r:id="rId14"/>
    <p:sldId id="269" r:id="rId15"/>
    <p:sldId id="277" r:id="rId16"/>
    <p:sldId id="270" r:id="rId17"/>
    <p:sldId id="278" r:id="rId18"/>
    <p:sldId id="274" r:id="rId19"/>
    <p:sldId id="276" r:id="rId20"/>
    <p:sldId id="272" r:id="rId21"/>
    <p:sldId id="271" r:id="rId22"/>
    <p:sldId id="275" r:id="rId23"/>
    <p:sldId id="273" r:id="rId24"/>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B2D46F-DB9E-F20F-060A-0B55733DE289}"/>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a:p>
        </p:txBody>
      </p:sp>
      <p:sp>
        <p:nvSpPr>
          <p:cNvPr id="3" name="כותרת משנה 2">
            <a:extLst>
              <a:ext uri="{FF2B5EF4-FFF2-40B4-BE49-F238E27FC236}">
                <a16:creationId xmlns:a16="http://schemas.microsoft.com/office/drawing/2014/main" id="{4AF40334-5C2F-961B-602C-BED3FD33A9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4" name="מציין מיקום של תאריך 3">
            <a:extLst>
              <a:ext uri="{FF2B5EF4-FFF2-40B4-BE49-F238E27FC236}">
                <a16:creationId xmlns:a16="http://schemas.microsoft.com/office/drawing/2014/main" id="{A296D007-294D-1E00-EB64-C407F73B201E}"/>
              </a:ext>
            </a:extLst>
          </p:cNvPr>
          <p:cNvSpPr>
            <a:spLocks noGrp="1"/>
          </p:cNvSpPr>
          <p:nvPr>
            <p:ph type="dt" sz="half" idx="10"/>
          </p:nvPr>
        </p:nvSpPr>
        <p:spPr/>
        <p:txBody>
          <a:bodyPr/>
          <a:lstStyle/>
          <a:p>
            <a:fld id="{1D8B78D3-4C78-4F87-B33C-ECB43FDBDAE8}" type="datetimeFigureOut">
              <a:rPr lang="en-US" smtClean="0"/>
              <a:t>4/13/2023</a:t>
            </a:fld>
            <a:endParaRPr lang="en-US"/>
          </a:p>
        </p:txBody>
      </p:sp>
      <p:sp>
        <p:nvSpPr>
          <p:cNvPr id="5" name="מציין מיקום של כותרת תחתונה 4">
            <a:extLst>
              <a:ext uri="{FF2B5EF4-FFF2-40B4-BE49-F238E27FC236}">
                <a16:creationId xmlns:a16="http://schemas.microsoft.com/office/drawing/2014/main" id="{858892EF-EFC9-685F-A45E-13A9546D83C5}"/>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F46D10B7-7824-A824-DD4B-1E4221BDA6DC}"/>
              </a:ext>
            </a:extLst>
          </p:cNvPr>
          <p:cNvSpPr>
            <a:spLocks noGrp="1"/>
          </p:cNvSpPr>
          <p:nvPr>
            <p:ph type="sldNum" sz="quarter" idx="12"/>
          </p:nvPr>
        </p:nvSpPr>
        <p:spPr/>
        <p:txBody>
          <a:bodyPr/>
          <a:lstStyle/>
          <a:p>
            <a:fld id="{70C40308-770B-4897-9831-EEBF82FDA9DC}" type="slidenum">
              <a:rPr lang="en-US" smtClean="0"/>
              <a:t>‹#›</a:t>
            </a:fld>
            <a:endParaRPr lang="en-US"/>
          </a:p>
        </p:txBody>
      </p:sp>
    </p:spTree>
    <p:extLst>
      <p:ext uri="{BB962C8B-B14F-4D97-AF65-F5344CB8AC3E}">
        <p14:creationId xmlns:p14="http://schemas.microsoft.com/office/powerpoint/2010/main" val="2762961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D40152-3F02-195B-335E-C6DFE92DD4DD}"/>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0473D5DA-8ADD-82CD-400F-5AA70108B295}"/>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D03098B-53CD-8352-54B6-A1377A17C930}"/>
              </a:ext>
            </a:extLst>
          </p:cNvPr>
          <p:cNvSpPr>
            <a:spLocks noGrp="1"/>
          </p:cNvSpPr>
          <p:nvPr>
            <p:ph type="dt" sz="half" idx="10"/>
          </p:nvPr>
        </p:nvSpPr>
        <p:spPr/>
        <p:txBody>
          <a:bodyPr/>
          <a:lstStyle/>
          <a:p>
            <a:fld id="{1D8B78D3-4C78-4F87-B33C-ECB43FDBDAE8}" type="datetimeFigureOut">
              <a:rPr lang="en-US" smtClean="0"/>
              <a:t>4/13/2023</a:t>
            </a:fld>
            <a:endParaRPr lang="en-US"/>
          </a:p>
        </p:txBody>
      </p:sp>
      <p:sp>
        <p:nvSpPr>
          <p:cNvPr id="5" name="מציין מיקום של כותרת תחתונה 4">
            <a:extLst>
              <a:ext uri="{FF2B5EF4-FFF2-40B4-BE49-F238E27FC236}">
                <a16:creationId xmlns:a16="http://schemas.microsoft.com/office/drawing/2014/main" id="{6D185A81-71D4-357F-3EB4-78EE075EC1C4}"/>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D1FFDCC6-E99D-49F0-D7C3-4A2322EA5713}"/>
              </a:ext>
            </a:extLst>
          </p:cNvPr>
          <p:cNvSpPr>
            <a:spLocks noGrp="1"/>
          </p:cNvSpPr>
          <p:nvPr>
            <p:ph type="sldNum" sz="quarter" idx="12"/>
          </p:nvPr>
        </p:nvSpPr>
        <p:spPr/>
        <p:txBody>
          <a:bodyPr/>
          <a:lstStyle/>
          <a:p>
            <a:fld id="{70C40308-770B-4897-9831-EEBF82FDA9DC}" type="slidenum">
              <a:rPr lang="en-US" smtClean="0"/>
              <a:t>‹#›</a:t>
            </a:fld>
            <a:endParaRPr lang="en-US"/>
          </a:p>
        </p:txBody>
      </p:sp>
    </p:spTree>
    <p:extLst>
      <p:ext uri="{BB962C8B-B14F-4D97-AF65-F5344CB8AC3E}">
        <p14:creationId xmlns:p14="http://schemas.microsoft.com/office/powerpoint/2010/main" val="2728612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FD9B3A38-820F-96CD-7522-166BC646F010}"/>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E6E9E553-11A6-CDAE-69E5-37D3626A36F9}"/>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4763BFB-2F83-9C00-0AC6-B43E53E0AF0B}"/>
              </a:ext>
            </a:extLst>
          </p:cNvPr>
          <p:cNvSpPr>
            <a:spLocks noGrp="1"/>
          </p:cNvSpPr>
          <p:nvPr>
            <p:ph type="dt" sz="half" idx="10"/>
          </p:nvPr>
        </p:nvSpPr>
        <p:spPr/>
        <p:txBody>
          <a:bodyPr/>
          <a:lstStyle/>
          <a:p>
            <a:fld id="{1D8B78D3-4C78-4F87-B33C-ECB43FDBDAE8}" type="datetimeFigureOut">
              <a:rPr lang="en-US" smtClean="0"/>
              <a:t>4/13/2023</a:t>
            </a:fld>
            <a:endParaRPr lang="en-US"/>
          </a:p>
        </p:txBody>
      </p:sp>
      <p:sp>
        <p:nvSpPr>
          <p:cNvPr id="5" name="מציין מיקום של כותרת תחתונה 4">
            <a:extLst>
              <a:ext uri="{FF2B5EF4-FFF2-40B4-BE49-F238E27FC236}">
                <a16:creationId xmlns:a16="http://schemas.microsoft.com/office/drawing/2014/main" id="{0D704557-3F61-EF04-4BE7-62951C075D5A}"/>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C2B6A7E8-7C49-95FC-C4C1-27FD03BB4FCF}"/>
              </a:ext>
            </a:extLst>
          </p:cNvPr>
          <p:cNvSpPr>
            <a:spLocks noGrp="1"/>
          </p:cNvSpPr>
          <p:nvPr>
            <p:ph type="sldNum" sz="quarter" idx="12"/>
          </p:nvPr>
        </p:nvSpPr>
        <p:spPr/>
        <p:txBody>
          <a:bodyPr/>
          <a:lstStyle/>
          <a:p>
            <a:fld id="{70C40308-770B-4897-9831-EEBF82FDA9DC}" type="slidenum">
              <a:rPr lang="en-US" smtClean="0"/>
              <a:t>‹#›</a:t>
            </a:fld>
            <a:endParaRPr lang="en-US"/>
          </a:p>
        </p:txBody>
      </p:sp>
    </p:spTree>
    <p:extLst>
      <p:ext uri="{BB962C8B-B14F-4D97-AF65-F5344CB8AC3E}">
        <p14:creationId xmlns:p14="http://schemas.microsoft.com/office/powerpoint/2010/main" val="1886959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84F339-DE42-63F6-2F95-F1D617E4DD9B}"/>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A8CE88E9-01B8-ED2D-35FB-52A8CB1829F5}"/>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11B16BDD-5DF5-1BC3-E037-47B627644A9A}"/>
              </a:ext>
            </a:extLst>
          </p:cNvPr>
          <p:cNvSpPr>
            <a:spLocks noGrp="1"/>
          </p:cNvSpPr>
          <p:nvPr>
            <p:ph type="dt" sz="half" idx="10"/>
          </p:nvPr>
        </p:nvSpPr>
        <p:spPr/>
        <p:txBody>
          <a:bodyPr/>
          <a:lstStyle/>
          <a:p>
            <a:fld id="{1D8B78D3-4C78-4F87-B33C-ECB43FDBDAE8}" type="datetimeFigureOut">
              <a:rPr lang="en-US" smtClean="0"/>
              <a:t>4/13/2023</a:t>
            </a:fld>
            <a:endParaRPr lang="en-US"/>
          </a:p>
        </p:txBody>
      </p:sp>
      <p:sp>
        <p:nvSpPr>
          <p:cNvPr id="5" name="מציין מיקום של כותרת תחתונה 4">
            <a:extLst>
              <a:ext uri="{FF2B5EF4-FFF2-40B4-BE49-F238E27FC236}">
                <a16:creationId xmlns:a16="http://schemas.microsoft.com/office/drawing/2014/main" id="{83F18FF7-3B75-F435-DAF0-D23FD03186D2}"/>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1E150BE3-9664-8D92-C96D-F8B741634EE5}"/>
              </a:ext>
            </a:extLst>
          </p:cNvPr>
          <p:cNvSpPr>
            <a:spLocks noGrp="1"/>
          </p:cNvSpPr>
          <p:nvPr>
            <p:ph type="sldNum" sz="quarter" idx="12"/>
          </p:nvPr>
        </p:nvSpPr>
        <p:spPr/>
        <p:txBody>
          <a:bodyPr/>
          <a:lstStyle/>
          <a:p>
            <a:fld id="{70C40308-770B-4897-9831-EEBF82FDA9DC}" type="slidenum">
              <a:rPr lang="en-US" smtClean="0"/>
              <a:t>‹#›</a:t>
            </a:fld>
            <a:endParaRPr lang="en-US"/>
          </a:p>
        </p:txBody>
      </p:sp>
    </p:spTree>
    <p:extLst>
      <p:ext uri="{BB962C8B-B14F-4D97-AF65-F5344CB8AC3E}">
        <p14:creationId xmlns:p14="http://schemas.microsoft.com/office/powerpoint/2010/main" val="16619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4F204B-A3ED-328A-6693-EFB256F5B180}"/>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EE999DE8-F6FA-1440-36B4-7A932603A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ED99C8C0-562E-5493-50C0-664EEEE1CE65}"/>
              </a:ext>
            </a:extLst>
          </p:cNvPr>
          <p:cNvSpPr>
            <a:spLocks noGrp="1"/>
          </p:cNvSpPr>
          <p:nvPr>
            <p:ph type="dt" sz="half" idx="10"/>
          </p:nvPr>
        </p:nvSpPr>
        <p:spPr/>
        <p:txBody>
          <a:bodyPr/>
          <a:lstStyle/>
          <a:p>
            <a:fld id="{1D8B78D3-4C78-4F87-B33C-ECB43FDBDAE8}" type="datetimeFigureOut">
              <a:rPr lang="en-US" smtClean="0"/>
              <a:t>4/13/2023</a:t>
            </a:fld>
            <a:endParaRPr lang="en-US"/>
          </a:p>
        </p:txBody>
      </p:sp>
      <p:sp>
        <p:nvSpPr>
          <p:cNvPr id="5" name="מציין מיקום של כותרת תחתונה 4">
            <a:extLst>
              <a:ext uri="{FF2B5EF4-FFF2-40B4-BE49-F238E27FC236}">
                <a16:creationId xmlns:a16="http://schemas.microsoft.com/office/drawing/2014/main" id="{252F828A-A830-9A53-B118-2A8CBBD269D7}"/>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5BBBD5C1-85B3-A38D-0E24-D65B2B12A668}"/>
              </a:ext>
            </a:extLst>
          </p:cNvPr>
          <p:cNvSpPr>
            <a:spLocks noGrp="1"/>
          </p:cNvSpPr>
          <p:nvPr>
            <p:ph type="sldNum" sz="quarter" idx="12"/>
          </p:nvPr>
        </p:nvSpPr>
        <p:spPr/>
        <p:txBody>
          <a:bodyPr/>
          <a:lstStyle/>
          <a:p>
            <a:fld id="{70C40308-770B-4897-9831-EEBF82FDA9DC}" type="slidenum">
              <a:rPr lang="en-US" smtClean="0"/>
              <a:t>‹#›</a:t>
            </a:fld>
            <a:endParaRPr lang="en-US"/>
          </a:p>
        </p:txBody>
      </p:sp>
    </p:spTree>
    <p:extLst>
      <p:ext uri="{BB962C8B-B14F-4D97-AF65-F5344CB8AC3E}">
        <p14:creationId xmlns:p14="http://schemas.microsoft.com/office/powerpoint/2010/main" val="338909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012DBCD-E7ED-6473-B8B4-6A802BEB81F7}"/>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82D440A6-F0C4-CA3C-6B5A-940DEF3A7D70}"/>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a:extLst>
              <a:ext uri="{FF2B5EF4-FFF2-40B4-BE49-F238E27FC236}">
                <a16:creationId xmlns:a16="http://schemas.microsoft.com/office/drawing/2014/main" id="{5FF2560C-945D-19A6-2EBE-37D91016F2D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4">
            <a:extLst>
              <a:ext uri="{FF2B5EF4-FFF2-40B4-BE49-F238E27FC236}">
                <a16:creationId xmlns:a16="http://schemas.microsoft.com/office/drawing/2014/main" id="{1C234926-F088-8FEF-E7B7-3FB7CDA82B9C}"/>
              </a:ext>
            </a:extLst>
          </p:cNvPr>
          <p:cNvSpPr>
            <a:spLocks noGrp="1"/>
          </p:cNvSpPr>
          <p:nvPr>
            <p:ph type="dt" sz="half" idx="10"/>
          </p:nvPr>
        </p:nvSpPr>
        <p:spPr/>
        <p:txBody>
          <a:bodyPr/>
          <a:lstStyle/>
          <a:p>
            <a:fld id="{1D8B78D3-4C78-4F87-B33C-ECB43FDBDAE8}" type="datetimeFigureOut">
              <a:rPr lang="en-US" smtClean="0"/>
              <a:t>4/13/2023</a:t>
            </a:fld>
            <a:endParaRPr lang="en-US"/>
          </a:p>
        </p:txBody>
      </p:sp>
      <p:sp>
        <p:nvSpPr>
          <p:cNvPr id="6" name="מציין מיקום של כותרת תחתונה 5">
            <a:extLst>
              <a:ext uri="{FF2B5EF4-FFF2-40B4-BE49-F238E27FC236}">
                <a16:creationId xmlns:a16="http://schemas.microsoft.com/office/drawing/2014/main" id="{80FA774D-46D1-794E-2285-80DD6C006CEC}"/>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3D7D9FBB-2536-2542-7CCC-2262F9F46D92}"/>
              </a:ext>
            </a:extLst>
          </p:cNvPr>
          <p:cNvSpPr>
            <a:spLocks noGrp="1"/>
          </p:cNvSpPr>
          <p:nvPr>
            <p:ph type="sldNum" sz="quarter" idx="12"/>
          </p:nvPr>
        </p:nvSpPr>
        <p:spPr/>
        <p:txBody>
          <a:bodyPr/>
          <a:lstStyle/>
          <a:p>
            <a:fld id="{70C40308-770B-4897-9831-EEBF82FDA9DC}" type="slidenum">
              <a:rPr lang="en-US" smtClean="0"/>
              <a:t>‹#›</a:t>
            </a:fld>
            <a:endParaRPr lang="en-US"/>
          </a:p>
        </p:txBody>
      </p:sp>
    </p:spTree>
    <p:extLst>
      <p:ext uri="{BB962C8B-B14F-4D97-AF65-F5344CB8AC3E}">
        <p14:creationId xmlns:p14="http://schemas.microsoft.com/office/powerpoint/2010/main" val="683672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25BDB8-5CF2-A9A7-C989-B8A928A7199C}"/>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805FDE80-DB5A-52CE-90A6-C79EAB16A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A475A834-75A6-985E-2A8A-7CBC23D9238A}"/>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a:extLst>
              <a:ext uri="{FF2B5EF4-FFF2-40B4-BE49-F238E27FC236}">
                <a16:creationId xmlns:a16="http://schemas.microsoft.com/office/drawing/2014/main" id="{653D69BE-3144-8E2C-BD9A-97E755AA39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13918C5-B8C0-5FDA-DB79-819E38EE294D}"/>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6">
            <a:extLst>
              <a:ext uri="{FF2B5EF4-FFF2-40B4-BE49-F238E27FC236}">
                <a16:creationId xmlns:a16="http://schemas.microsoft.com/office/drawing/2014/main" id="{71391A07-74B3-3513-4472-16281468586E}"/>
              </a:ext>
            </a:extLst>
          </p:cNvPr>
          <p:cNvSpPr>
            <a:spLocks noGrp="1"/>
          </p:cNvSpPr>
          <p:nvPr>
            <p:ph type="dt" sz="half" idx="10"/>
          </p:nvPr>
        </p:nvSpPr>
        <p:spPr/>
        <p:txBody>
          <a:bodyPr/>
          <a:lstStyle/>
          <a:p>
            <a:fld id="{1D8B78D3-4C78-4F87-B33C-ECB43FDBDAE8}" type="datetimeFigureOut">
              <a:rPr lang="en-US" smtClean="0"/>
              <a:t>4/13/2023</a:t>
            </a:fld>
            <a:endParaRPr lang="en-US"/>
          </a:p>
        </p:txBody>
      </p:sp>
      <p:sp>
        <p:nvSpPr>
          <p:cNvPr id="8" name="מציין מיקום של כותרת תחתונה 7">
            <a:extLst>
              <a:ext uri="{FF2B5EF4-FFF2-40B4-BE49-F238E27FC236}">
                <a16:creationId xmlns:a16="http://schemas.microsoft.com/office/drawing/2014/main" id="{B00A36CA-4E8A-A777-A47B-DCD60853FC10}"/>
              </a:ext>
            </a:extLst>
          </p:cNvPr>
          <p:cNvSpPr>
            <a:spLocks noGrp="1"/>
          </p:cNvSpPr>
          <p:nvPr>
            <p:ph type="ftr" sz="quarter" idx="11"/>
          </p:nvPr>
        </p:nvSpPr>
        <p:spPr/>
        <p:txBody>
          <a:bodyPr/>
          <a:lstStyle/>
          <a:p>
            <a:endParaRPr lang="en-US"/>
          </a:p>
        </p:txBody>
      </p:sp>
      <p:sp>
        <p:nvSpPr>
          <p:cNvPr id="9" name="מציין מיקום של מספר שקופית 8">
            <a:extLst>
              <a:ext uri="{FF2B5EF4-FFF2-40B4-BE49-F238E27FC236}">
                <a16:creationId xmlns:a16="http://schemas.microsoft.com/office/drawing/2014/main" id="{EFC24E9A-650A-E3DD-D3F4-8CBCABF0B0A8}"/>
              </a:ext>
            </a:extLst>
          </p:cNvPr>
          <p:cNvSpPr>
            <a:spLocks noGrp="1"/>
          </p:cNvSpPr>
          <p:nvPr>
            <p:ph type="sldNum" sz="quarter" idx="12"/>
          </p:nvPr>
        </p:nvSpPr>
        <p:spPr/>
        <p:txBody>
          <a:bodyPr/>
          <a:lstStyle/>
          <a:p>
            <a:fld id="{70C40308-770B-4897-9831-EEBF82FDA9DC}" type="slidenum">
              <a:rPr lang="en-US" smtClean="0"/>
              <a:t>‹#›</a:t>
            </a:fld>
            <a:endParaRPr lang="en-US"/>
          </a:p>
        </p:txBody>
      </p:sp>
    </p:spTree>
    <p:extLst>
      <p:ext uri="{BB962C8B-B14F-4D97-AF65-F5344CB8AC3E}">
        <p14:creationId xmlns:p14="http://schemas.microsoft.com/office/powerpoint/2010/main" val="3348551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356549D-E4A4-4DF5-A27A-BCC6D13B595B}"/>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תאריך 2">
            <a:extLst>
              <a:ext uri="{FF2B5EF4-FFF2-40B4-BE49-F238E27FC236}">
                <a16:creationId xmlns:a16="http://schemas.microsoft.com/office/drawing/2014/main" id="{383453DC-5CDC-952F-A475-78EB6E1EA7A7}"/>
              </a:ext>
            </a:extLst>
          </p:cNvPr>
          <p:cNvSpPr>
            <a:spLocks noGrp="1"/>
          </p:cNvSpPr>
          <p:nvPr>
            <p:ph type="dt" sz="half" idx="10"/>
          </p:nvPr>
        </p:nvSpPr>
        <p:spPr/>
        <p:txBody>
          <a:bodyPr/>
          <a:lstStyle/>
          <a:p>
            <a:fld id="{1D8B78D3-4C78-4F87-B33C-ECB43FDBDAE8}" type="datetimeFigureOut">
              <a:rPr lang="en-US" smtClean="0"/>
              <a:t>4/13/2023</a:t>
            </a:fld>
            <a:endParaRPr lang="en-US"/>
          </a:p>
        </p:txBody>
      </p:sp>
      <p:sp>
        <p:nvSpPr>
          <p:cNvPr id="4" name="מציין מיקום של כותרת תחתונה 3">
            <a:extLst>
              <a:ext uri="{FF2B5EF4-FFF2-40B4-BE49-F238E27FC236}">
                <a16:creationId xmlns:a16="http://schemas.microsoft.com/office/drawing/2014/main" id="{276B4A1E-2ABB-A254-34F8-26804456852A}"/>
              </a:ext>
            </a:extLst>
          </p:cNvPr>
          <p:cNvSpPr>
            <a:spLocks noGrp="1"/>
          </p:cNvSpPr>
          <p:nvPr>
            <p:ph type="ftr" sz="quarter" idx="11"/>
          </p:nvPr>
        </p:nvSpPr>
        <p:spPr/>
        <p:txBody>
          <a:bodyPr/>
          <a:lstStyle/>
          <a:p>
            <a:endParaRPr lang="en-US"/>
          </a:p>
        </p:txBody>
      </p:sp>
      <p:sp>
        <p:nvSpPr>
          <p:cNvPr id="5" name="מציין מיקום של מספר שקופית 4">
            <a:extLst>
              <a:ext uri="{FF2B5EF4-FFF2-40B4-BE49-F238E27FC236}">
                <a16:creationId xmlns:a16="http://schemas.microsoft.com/office/drawing/2014/main" id="{C736C3F9-63B0-2943-8969-F48D1DB7113F}"/>
              </a:ext>
            </a:extLst>
          </p:cNvPr>
          <p:cNvSpPr>
            <a:spLocks noGrp="1"/>
          </p:cNvSpPr>
          <p:nvPr>
            <p:ph type="sldNum" sz="quarter" idx="12"/>
          </p:nvPr>
        </p:nvSpPr>
        <p:spPr/>
        <p:txBody>
          <a:bodyPr/>
          <a:lstStyle/>
          <a:p>
            <a:fld id="{70C40308-770B-4897-9831-EEBF82FDA9DC}" type="slidenum">
              <a:rPr lang="en-US" smtClean="0"/>
              <a:t>‹#›</a:t>
            </a:fld>
            <a:endParaRPr lang="en-US"/>
          </a:p>
        </p:txBody>
      </p:sp>
    </p:spTree>
    <p:extLst>
      <p:ext uri="{BB962C8B-B14F-4D97-AF65-F5344CB8AC3E}">
        <p14:creationId xmlns:p14="http://schemas.microsoft.com/office/powerpoint/2010/main" val="96557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2BCBCD8-F197-CF86-7C63-F886A3E670BC}"/>
              </a:ext>
            </a:extLst>
          </p:cNvPr>
          <p:cNvSpPr>
            <a:spLocks noGrp="1"/>
          </p:cNvSpPr>
          <p:nvPr>
            <p:ph type="dt" sz="half" idx="10"/>
          </p:nvPr>
        </p:nvSpPr>
        <p:spPr/>
        <p:txBody>
          <a:bodyPr/>
          <a:lstStyle/>
          <a:p>
            <a:fld id="{1D8B78D3-4C78-4F87-B33C-ECB43FDBDAE8}" type="datetimeFigureOut">
              <a:rPr lang="en-US" smtClean="0"/>
              <a:t>4/13/2023</a:t>
            </a:fld>
            <a:endParaRPr lang="en-US"/>
          </a:p>
        </p:txBody>
      </p:sp>
      <p:sp>
        <p:nvSpPr>
          <p:cNvPr id="3" name="מציין מיקום של כותרת תחתונה 2">
            <a:extLst>
              <a:ext uri="{FF2B5EF4-FFF2-40B4-BE49-F238E27FC236}">
                <a16:creationId xmlns:a16="http://schemas.microsoft.com/office/drawing/2014/main" id="{3B5E01E6-4F8A-1B73-7F1E-CAE6826CC21E}"/>
              </a:ext>
            </a:extLst>
          </p:cNvPr>
          <p:cNvSpPr>
            <a:spLocks noGrp="1"/>
          </p:cNvSpPr>
          <p:nvPr>
            <p:ph type="ftr" sz="quarter" idx="11"/>
          </p:nvPr>
        </p:nvSpPr>
        <p:spPr/>
        <p:txBody>
          <a:bodyPr/>
          <a:lstStyle/>
          <a:p>
            <a:endParaRPr lang="en-US"/>
          </a:p>
        </p:txBody>
      </p:sp>
      <p:sp>
        <p:nvSpPr>
          <p:cNvPr id="4" name="מציין מיקום של מספר שקופית 3">
            <a:extLst>
              <a:ext uri="{FF2B5EF4-FFF2-40B4-BE49-F238E27FC236}">
                <a16:creationId xmlns:a16="http://schemas.microsoft.com/office/drawing/2014/main" id="{9AB07DA6-5EA1-8CA2-9F98-59AD98E63D9B}"/>
              </a:ext>
            </a:extLst>
          </p:cNvPr>
          <p:cNvSpPr>
            <a:spLocks noGrp="1"/>
          </p:cNvSpPr>
          <p:nvPr>
            <p:ph type="sldNum" sz="quarter" idx="12"/>
          </p:nvPr>
        </p:nvSpPr>
        <p:spPr/>
        <p:txBody>
          <a:bodyPr/>
          <a:lstStyle/>
          <a:p>
            <a:fld id="{70C40308-770B-4897-9831-EEBF82FDA9DC}" type="slidenum">
              <a:rPr lang="en-US" smtClean="0"/>
              <a:t>‹#›</a:t>
            </a:fld>
            <a:endParaRPr lang="en-US"/>
          </a:p>
        </p:txBody>
      </p:sp>
    </p:spTree>
    <p:extLst>
      <p:ext uri="{BB962C8B-B14F-4D97-AF65-F5344CB8AC3E}">
        <p14:creationId xmlns:p14="http://schemas.microsoft.com/office/powerpoint/2010/main" val="2053414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5F4292-663E-78E9-E4A0-8309B27F790A}"/>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426967F9-52BA-737C-3E6F-374936DC48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a:extLst>
              <a:ext uri="{FF2B5EF4-FFF2-40B4-BE49-F238E27FC236}">
                <a16:creationId xmlns:a16="http://schemas.microsoft.com/office/drawing/2014/main" id="{A7031FA1-C00A-7366-5613-39B31D120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D9272D2-C8A5-76B2-B60C-EB22CFFC3ABF}"/>
              </a:ext>
            </a:extLst>
          </p:cNvPr>
          <p:cNvSpPr>
            <a:spLocks noGrp="1"/>
          </p:cNvSpPr>
          <p:nvPr>
            <p:ph type="dt" sz="half" idx="10"/>
          </p:nvPr>
        </p:nvSpPr>
        <p:spPr/>
        <p:txBody>
          <a:bodyPr/>
          <a:lstStyle/>
          <a:p>
            <a:fld id="{1D8B78D3-4C78-4F87-B33C-ECB43FDBDAE8}" type="datetimeFigureOut">
              <a:rPr lang="en-US" smtClean="0"/>
              <a:t>4/13/2023</a:t>
            </a:fld>
            <a:endParaRPr lang="en-US"/>
          </a:p>
        </p:txBody>
      </p:sp>
      <p:sp>
        <p:nvSpPr>
          <p:cNvPr id="6" name="מציין מיקום של כותרת תחתונה 5">
            <a:extLst>
              <a:ext uri="{FF2B5EF4-FFF2-40B4-BE49-F238E27FC236}">
                <a16:creationId xmlns:a16="http://schemas.microsoft.com/office/drawing/2014/main" id="{038A857D-83D5-267C-A982-1D7AFE9E25A9}"/>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2E52853D-D758-5882-9AF8-A59568F95E5E}"/>
              </a:ext>
            </a:extLst>
          </p:cNvPr>
          <p:cNvSpPr>
            <a:spLocks noGrp="1"/>
          </p:cNvSpPr>
          <p:nvPr>
            <p:ph type="sldNum" sz="quarter" idx="12"/>
          </p:nvPr>
        </p:nvSpPr>
        <p:spPr/>
        <p:txBody>
          <a:bodyPr/>
          <a:lstStyle/>
          <a:p>
            <a:fld id="{70C40308-770B-4897-9831-EEBF82FDA9DC}" type="slidenum">
              <a:rPr lang="en-US" smtClean="0"/>
              <a:t>‹#›</a:t>
            </a:fld>
            <a:endParaRPr lang="en-US"/>
          </a:p>
        </p:txBody>
      </p:sp>
    </p:spTree>
    <p:extLst>
      <p:ext uri="{BB962C8B-B14F-4D97-AF65-F5344CB8AC3E}">
        <p14:creationId xmlns:p14="http://schemas.microsoft.com/office/powerpoint/2010/main" val="415598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6412A9-4C4E-0245-D755-FB0900D4937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של תמונה 2">
            <a:extLst>
              <a:ext uri="{FF2B5EF4-FFF2-40B4-BE49-F238E27FC236}">
                <a16:creationId xmlns:a16="http://schemas.microsoft.com/office/drawing/2014/main" id="{76A88191-50C3-DB96-5791-61A98CDB0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מציין מיקום טקסט 3">
            <a:extLst>
              <a:ext uri="{FF2B5EF4-FFF2-40B4-BE49-F238E27FC236}">
                <a16:creationId xmlns:a16="http://schemas.microsoft.com/office/drawing/2014/main" id="{A06C2FB9-C4BF-A7F1-8DF0-37A8A85C4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0283F2D8-9F59-FEBB-55E2-EBC5AF384A7C}"/>
              </a:ext>
            </a:extLst>
          </p:cNvPr>
          <p:cNvSpPr>
            <a:spLocks noGrp="1"/>
          </p:cNvSpPr>
          <p:nvPr>
            <p:ph type="dt" sz="half" idx="10"/>
          </p:nvPr>
        </p:nvSpPr>
        <p:spPr/>
        <p:txBody>
          <a:bodyPr/>
          <a:lstStyle/>
          <a:p>
            <a:fld id="{1D8B78D3-4C78-4F87-B33C-ECB43FDBDAE8}" type="datetimeFigureOut">
              <a:rPr lang="en-US" smtClean="0"/>
              <a:t>4/13/2023</a:t>
            </a:fld>
            <a:endParaRPr lang="en-US"/>
          </a:p>
        </p:txBody>
      </p:sp>
      <p:sp>
        <p:nvSpPr>
          <p:cNvPr id="6" name="מציין מיקום של כותרת תחתונה 5">
            <a:extLst>
              <a:ext uri="{FF2B5EF4-FFF2-40B4-BE49-F238E27FC236}">
                <a16:creationId xmlns:a16="http://schemas.microsoft.com/office/drawing/2014/main" id="{730D5E4E-4F9A-9B8C-8B85-674C8FF06A90}"/>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C95CAE97-4737-3F33-52B9-905FE0BDB0B5}"/>
              </a:ext>
            </a:extLst>
          </p:cNvPr>
          <p:cNvSpPr>
            <a:spLocks noGrp="1"/>
          </p:cNvSpPr>
          <p:nvPr>
            <p:ph type="sldNum" sz="quarter" idx="12"/>
          </p:nvPr>
        </p:nvSpPr>
        <p:spPr/>
        <p:txBody>
          <a:bodyPr/>
          <a:lstStyle/>
          <a:p>
            <a:fld id="{70C40308-770B-4897-9831-EEBF82FDA9DC}" type="slidenum">
              <a:rPr lang="en-US" smtClean="0"/>
              <a:t>‹#›</a:t>
            </a:fld>
            <a:endParaRPr lang="en-US"/>
          </a:p>
        </p:txBody>
      </p:sp>
    </p:spTree>
    <p:extLst>
      <p:ext uri="{BB962C8B-B14F-4D97-AF65-F5344CB8AC3E}">
        <p14:creationId xmlns:p14="http://schemas.microsoft.com/office/powerpoint/2010/main" val="2945108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DC774EC6-3750-B86A-2929-2302C4BF254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CBD02086-2DA8-49A1-605A-E7BB63CF646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C7E369F-AAA3-BD18-6393-611407475A21}"/>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1D8B78D3-4C78-4F87-B33C-ECB43FDBDAE8}" type="datetimeFigureOut">
              <a:rPr lang="en-US" smtClean="0"/>
              <a:t>4/13/2023</a:t>
            </a:fld>
            <a:endParaRPr lang="en-US"/>
          </a:p>
        </p:txBody>
      </p:sp>
      <p:sp>
        <p:nvSpPr>
          <p:cNvPr id="5" name="מציין מיקום של כותרת תחתונה 4">
            <a:extLst>
              <a:ext uri="{FF2B5EF4-FFF2-40B4-BE49-F238E27FC236}">
                <a16:creationId xmlns:a16="http://schemas.microsoft.com/office/drawing/2014/main" id="{FD674F80-B558-0A4B-E154-AC2E6923BA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מציין מיקום של מספר שקופית 5">
            <a:extLst>
              <a:ext uri="{FF2B5EF4-FFF2-40B4-BE49-F238E27FC236}">
                <a16:creationId xmlns:a16="http://schemas.microsoft.com/office/drawing/2014/main" id="{5A1B5A8D-C2F0-AF09-ED93-B5E4B351E2A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0C40308-770B-4897-9831-EEBF82FDA9DC}" type="slidenum">
              <a:rPr lang="en-US" smtClean="0"/>
              <a:t>‹#›</a:t>
            </a:fld>
            <a:endParaRPr lang="en-US"/>
          </a:p>
        </p:txBody>
      </p:sp>
    </p:spTree>
    <p:extLst>
      <p:ext uri="{BB962C8B-B14F-4D97-AF65-F5344CB8AC3E}">
        <p14:creationId xmlns:p14="http://schemas.microsoft.com/office/powerpoint/2010/main" val="1031010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10.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8.png"/><Relationship Id="rId5" Type="http://schemas.microsoft.com/office/2007/relationships/media" Target="../media/media3.mp4"/><Relationship Id="rId10" Type="http://schemas.openxmlformats.org/officeDocument/2006/relationships/image" Target="../media/image7.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HanaHasan04/FinalProject_2023.gi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59CA9E-0E92-1D6A-0A84-4935690BB8E3}"/>
              </a:ext>
            </a:extLst>
          </p:cNvPr>
          <p:cNvSpPr>
            <a:spLocks noGrp="1"/>
          </p:cNvSpPr>
          <p:nvPr>
            <p:ph type="ctrTitle"/>
          </p:nvPr>
        </p:nvSpPr>
        <p:spPr>
          <a:xfrm>
            <a:off x="1524000" y="472123"/>
            <a:ext cx="9144000" cy="2387600"/>
          </a:xfrm>
        </p:spPr>
        <p:txBody>
          <a:bodyPr/>
          <a:lstStyle/>
          <a:p>
            <a:r>
              <a:rPr lang="en-US" b="1" i="0">
                <a:effectLst/>
                <a:latin typeface="-apple-system"/>
              </a:rPr>
              <a:t>Horse Emotion Classification from Videos</a:t>
            </a:r>
            <a:endParaRPr lang="en-US" dirty="0"/>
          </a:p>
        </p:txBody>
      </p:sp>
      <p:sp>
        <p:nvSpPr>
          <p:cNvPr id="3" name="כותרת משנה 2">
            <a:extLst>
              <a:ext uri="{FF2B5EF4-FFF2-40B4-BE49-F238E27FC236}">
                <a16:creationId xmlns:a16="http://schemas.microsoft.com/office/drawing/2014/main" id="{9E0FE551-0646-818D-6B74-88F9AD3BB16E}"/>
              </a:ext>
            </a:extLst>
          </p:cNvPr>
          <p:cNvSpPr>
            <a:spLocks noGrp="1"/>
          </p:cNvSpPr>
          <p:nvPr>
            <p:ph type="subTitle" idx="1"/>
          </p:nvPr>
        </p:nvSpPr>
        <p:spPr>
          <a:xfrm>
            <a:off x="1524000" y="3012758"/>
            <a:ext cx="9144000" cy="1655762"/>
          </a:xfrm>
        </p:spPr>
        <p:txBody>
          <a:bodyPr/>
          <a:lstStyle/>
          <a:p>
            <a:r>
              <a:rPr lang="en-US" dirty="0">
                <a:latin typeface="Times New Roman" panose="02020603050405020304" pitchFamily="18" charset="0"/>
                <a:cs typeface="Times New Roman" panose="02020603050405020304" pitchFamily="18" charset="0"/>
              </a:rPr>
              <a:t>Hana Hasan, Hallel Weinberg, </a:t>
            </a:r>
            <a:r>
              <a:rPr lang="en-US" dirty="0" err="1">
                <a:latin typeface="Times New Roman" panose="02020603050405020304" pitchFamily="18" charset="0"/>
                <a:cs typeface="Times New Roman" panose="02020603050405020304" pitchFamily="18" charset="0"/>
              </a:rPr>
              <a:t>Tidhar</a:t>
            </a:r>
            <a:r>
              <a:rPr lang="en-US" dirty="0">
                <a:latin typeface="Times New Roman" panose="02020603050405020304" pitchFamily="18" charset="0"/>
                <a:cs typeface="Times New Roman" panose="02020603050405020304" pitchFamily="18" charset="0"/>
              </a:rPr>
              <a:t> Rettig</a:t>
            </a:r>
          </a:p>
          <a:p>
            <a:pPr rtl="0"/>
            <a:r>
              <a:rPr lang="en-US" b="1" dirty="0">
                <a:latin typeface="Times New Roman" panose="02020603050405020304" pitchFamily="18" charset="0"/>
                <a:cs typeface="Times New Roman" panose="02020603050405020304" pitchFamily="18" charset="0"/>
              </a:rPr>
              <a:t>Supervisors:</a:t>
            </a:r>
            <a:r>
              <a:rPr lang="en-US" dirty="0">
                <a:latin typeface="Times New Roman" panose="02020603050405020304" pitchFamily="18" charset="0"/>
                <a:cs typeface="Times New Roman" panose="02020603050405020304" pitchFamily="18" charset="0"/>
              </a:rPr>
              <a:t> Marcelo </a:t>
            </a:r>
            <a:r>
              <a:rPr lang="en-US" dirty="0" err="1">
                <a:latin typeface="Times New Roman" panose="02020603050405020304" pitchFamily="18" charset="0"/>
                <a:cs typeface="Times New Roman" panose="02020603050405020304" pitchFamily="18" charset="0"/>
              </a:rPr>
              <a:t>Feighelstein</a:t>
            </a:r>
            <a:r>
              <a:rPr lang="en-US" dirty="0">
                <a:latin typeface="Times New Roman" panose="02020603050405020304" pitchFamily="18" charset="0"/>
                <a:cs typeface="Times New Roman" panose="02020603050405020304" pitchFamily="18" charset="0"/>
              </a:rPr>
              <a:t> and Dr. Anna </a:t>
            </a:r>
            <a:r>
              <a:rPr lang="en-US" dirty="0" err="1">
                <a:latin typeface="Times New Roman" panose="02020603050405020304" pitchFamily="18" charset="0"/>
                <a:cs typeface="Times New Roman" panose="02020603050405020304" pitchFamily="18" charset="0"/>
              </a:rPr>
              <a:t>Zamansky</a:t>
            </a:r>
            <a:r>
              <a:rPr lang="en-US" dirty="0">
                <a:latin typeface="Times New Roman" panose="02020603050405020304" pitchFamily="18" charset="0"/>
                <a:cs typeface="Times New Roman" panose="02020603050405020304" pitchFamily="18" charset="0"/>
              </a:rPr>
              <a:t> </a:t>
            </a:r>
          </a:p>
        </p:txBody>
      </p:sp>
      <p:pic>
        <p:nvPicPr>
          <p:cNvPr id="5" name="תמונה 4" descr="תמונה שמכילה גדר, יונק, מסתכל, שער&#10;&#10;התיאור נוצר באופן אוטומטי">
            <a:extLst>
              <a:ext uri="{FF2B5EF4-FFF2-40B4-BE49-F238E27FC236}">
                <a16:creationId xmlns:a16="http://schemas.microsoft.com/office/drawing/2014/main" id="{30F0F997-6FCC-1DA1-10D2-25F98C54D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29529"/>
            <a:ext cx="3072835" cy="1728470"/>
          </a:xfrm>
          <a:prstGeom prst="rect">
            <a:avLst/>
          </a:prstGeom>
        </p:spPr>
      </p:pic>
      <p:pic>
        <p:nvPicPr>
          <p:cNvPr id="9" name="תמונה 8" descr="תמונה שמכילה מסתכל, חום, לבן, יונק&#10;&#10;התיאור נוצר באופן אוטומטי">
            <a:extLst>
              <a:ext uri="{FF2B5EF4-FFF2-40B4-BE49-F238E27FC236}">
                <a16:creationId xmlns:a16="http://schemas.microsoft.com/office/drawing/2014/main" id="{647F83FD-111E-BA8D-61A3-40822F3B5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165" y="5129528"/>
            <a:ext cx="3072836" cy="1728470"/>
          </a:xfrm>
          <a:prstGeom prst="rect">
            <a:avLst/>
          </a:prstGeom>
        </p:spPr>
      </p:pic>
      <p:pic>
        <p:nvPicPr>
          <p:cNvPr id="13" name="תמונה 12" descr="תמונה שמכילה כלב, יונק, מסתכל, שחור&#10;&#10;התיאור נוצר באופן אוטומטי">
            <a:extLst>
              <a:ext uri="{FF2B5EF4-FFF2-40B4-BE49-F238E27FC236}">
                <a16:creationId xmlns:a16="http://schemas.microsoft.com/office/drawing/2014/main" id="{5B92F1B8-E928-5E7A-A63C-7297BB2CE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166" y="5126039"/>
            <a:ext cx="3072834" cy="1728469"/>
          </a:xfrm>
          <a:prstGeom prst="rect">
            <a:avLst/>
          </a:prstGeom>
        </p:spPr>
      </p:pic>
      <p:pic>
        <p:nvPicPr>
          <p:cNvPr id="15" name="תמונה 14" descr="תמונה שמכילה מסתכל, יונק, לבן, בהייה&#10;&#10;התיאור נוצר באופן אוטומטי">
            <a:extLst>
              <a:ext uri="{FF2B5EF4-FFF2-40B4-BE49-F238E27FC236}">
                <a16:creationId xmlns:a16="http://schemas.microsoft.com/office/drawing/2014/main" id="{0B91442A-1C3E-E5A7-25C9-15EB1B51A4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5126039"/>
            <a:ext cx="3079042" cy="1731961"/>
          </a:xfrm>
          <a:prstGeom prst="rect">
            <a:avLst/>
          </a:prstGeom>
        </p:spPr>
      </p:pic>
      <p:pic>
        <p:nvPicPr>
          <p:cNvPr id="1026" name="Picture 2" descr="Home | tech4animals">
            <a:extLst>
              <a:ext uri="{FF2B5EF4-FFF2-40B4-BE49-F238E27FC236}">
                <a16:creationId xmlns:a16="http://schemas.microsoft.com/office/drawing/2014/main" id="{626BFE3F-DB67-B390-8DD5-4412669F67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114"/>
            <a:ext cx="1973139" cy="1728470"/>
          </a:xfrm>
          <a:prstGeom prst="rect">
            <a:avLst/>
          </a:prstGeom>
          <a:noFill/>
          <a:extLst>
            <a:ext uri="{909E8E84-426E-40DD-AFC4-6F175D3DCCD1}">
              <a14:hiddenFill xmlns:a14="http://schemas.microsoft.com/office/drawing/2010/main">
                <a:solidFill>
                  <a:srgbClr val="FFFFFF"/>
                </a:solidFill>
              </a14:hiddenFill>
            </a:ext>
          </a:extLst>
        </p:spPr>
      </p:pic>
      <p:pic>
        <p:nvPicPr>
          <p:cNvPr id="16" name="תמונה 15">
            <a:extLst>
              <a:ext uri="{FF2B5EF4-FFF2-40B4-BE49-F238E27FC236}">
                <a16:creationId xmlns:a16="http://schemas.microsoft.com/office/drawing/2014/main" id="{26DE8214-6727-9B2C-C7ED-361269A2A046}"/>
              </a:ext>
            </a:extLst>
          </p:cNvPr>
          <p:cNvPicPr>
            <a:picLocks noChangeAspect="1"/>
          </p:cNvPicPr>
          <p:nvPr/>
        </p:nvPicPr>
        <p:blipFill>
          <a:blip r:embed="rId7"/>
          <a:stretch>
            <a:fillRect/>
          </a:stretch>
        </p:blipFill>
        <p:spPr>
          <a:xfrm>
            <a:off x="10442788" y="58736"/>
            <a:ext cx="1688252" cy="1501137"/>
          </a:xfrm>
          <a:prstGeom prst="rect">
            <a:avLst/>
          </a:prstGeom>
        </p:spPr>
      </p:pic>
      <p:sp>
        <p:nvSpPr>
          <p:cNvPr id="19" name="תיבת טקסט 18">
            <a:extLst>
              <a:ext uri="{FF2B5EF4-FFF2-40B4-BE49-F238E27FC236}">
                <a16:creationId xmlns:a16="http://schemas.microsoft.com/office/drawing/2014/main" id="{19E2DA2D-E8AF-ED9E-D115-98DE534B6015}"/>
              </a:ext>
            </a:extLst>
          </p:cNvPr>
          <p:cNvSpPr txBox="1"/>
          <p:nvPr/>
        </p:nvSpPr>
        <p:spPr>
          <a:xfrm>
            <a:off x="544124" y="4667863"/>
            <a:ext cx="1818640" cy="461665"/>
          </a:xfrm>
          <a:prstGeom prst="rect">
            <a:avLst/>
          </a:prstGeom>
          <a:noFill/>
        </p:spPr>
        <p:txBody>
          <a:bodyPr wrap="square">
            <a:spAutoFit/>
          </a:bodyPr>
          <a:lstStyle/>
          <a:p>
            <a:pPr marL="0" indent="0">
              <a:buNone/>
            </a:pPr>
            <a:r>
              <a:rPr lang="en-US" sz="2400" b="1" dirty="0"/>
              <a:t>Anticipation</a:t>
            </a:r>
            <a:endParaRPr lang="en-US" b="1" dirty="0"/>
          </a:p>
        </p:txBody>
      </p:sp>
      <p:sp>
        <p:nvSpPr>
          <p:cNvPr id="23" name="תיבת טקסט 22">
            <a:extLst>
              <a:ext uri="{FF2B5EF4-FFF2-40B4-BE49-F238E27FC236}">
                <a16:creationId xmlns:a16="http://schemas.microsoft.com/office/drawing/2014/main" id="{A308923C-3A94-F2E1-7993-221BBD33E5E5}"/>
              </a:ext>
            </a:extLst>
          </p:cNvPr>
          <p:cNvSpPr txBox="1"/>
          <p:nvPr/>
        </p:nvSpPr>
        <p:spPr>
          <a:xfrm>
            <a:off x="-685236" y="4666447"/>
            <a:ext cx="6096000" cy="461665"/>
          </a:xfrm>
          <a:prstGeom prst="rect">
            <a:avLst/>
          </a:prstGeom>
          <a:noFill/>
        </p:spPr>
        <p:txBody>
          <a:bodyPr wrap="square">
            <a:spAutoFit/>
          </a:bodyPr>
          <a:lstStyle/>
          <a:p>
            <a:r>
              <a:rPr lang="en-US" sz="2400" b="1" dirty="0"/>
              <a:t>Baseline</a:t>
            </a:r>
            <a:endParaRPr lang="en-US" dirty="0"/>
          </a:p>
        </p:txBody>
      </p:sp>
      <p:sp>
        <p:nvSpPr>
          <p:cNvPr id="25" name="תיבת טקסט 24">
            <a:extLst>
              <a:ext uri="{FF2B5EF4-FFF2-40B4-BE49-F238E27FC236}">
                <a16:creationId xmlns:a16="http://schemas.microsoft.com/office/drawing/2014/main" id="{54E98796-D8FC-AEBE-B38D-1242F3678397}"/>
              </a:ext>
            </a:extLst>
          </p:cNvPr>
          <p:cNvSpPr txBox="1"/>
          <p:nvPr/>
        </p:nvSpPr>
        <p:spPr>
          <a:xfrm>
            <a:off x="2533228" y="4664374"/>
            <a:ext cx="6096000" cy="461665"/>
          </a:xfrm>
          <a:prstGeom prst="rect">
            <a:avLst/>
          </a:prstGeom>
          <a:noFill/>
        </p:spPr>
        <p:txBody>
          <a:bodyPr wrap="square">
            <a:spAutoFit/>
          </a:bodyPr>
          <a:lstStyle/>
          <a:p>
            <a:r>
              <a:rPr lang="en-US" sz="2400" b="1" dirty="0"/>
              <a:t>Disappointment</a:t>
            </a:r>
            <a:endParaRPr lang="en-US" dirty="0"/>
          </a:p>
        </p:txBody>
      </p:sp>
      <p:sp>
        <p:nvSpPr>
          <p:cNvPr id="27" name="תיבת טקסט 26">
            <a:extLst>
              <a:ext uri="{FF2B5EF4-FFF2-40B4-BE49-F238E27FC236}">
                <a16:creationId xmlns:a16="http://schemas.microsoft.com/office/drawing/2014/main" id="{7ADEB736-9EEC-E413-4E6D-CAACEF235F71}"/>
              </a:ext>
            </a:extLst>
          </p:cNvPr>
          <p:cNvSpPr txBox="1"/>
          <p:nvPr/>
        </p:nvSpPr>
        <p:spPr>
          <a:xfrm>
            <a:off x="5751692" y="4660882"/>
            <a:ext cx="6096000" cy="461665"/>
          </a:xfrm>
          <a:prstGeom prst="rect">
            <a:avLst/>
          </a:prstGeom>
          <a:noFill/>
        </p:spPr>
        <p:txBody>
          <a:bodyPr wrap="square">
            <a:spAutoFit/>
          </a:bodyPr>
          <a:lstStyle/>
          <a:p>
            <a:r>
              <a:rPr lang="en-US" sz="2400" b="1" dirty="0"/>
              <a:t>Frustration</a:t>
            </a:r>
            <a:endParaRPr lang="en-US" dirty="0"/>
          </a:p>
        </p:txBody>
      </p:sp>
    </p:spTree>
    <p:extLst>
      <p:ext uri="{BB962C8B-B14F-4D97-AF65-F5344CB8AC3E}">
        <p14:creationId xmlns:p14="http://schemas.microsoft.com/office/powerpoint/2010/main" val="1302946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3786C4-BEBC-4DE2-20FE-E3D5BDB19AEE}"/>
              </a:ext>
            </a:extLst>
          </p:cNvPr>
          <p:cNvSpPr>
            <a:spLocks noGrp="1"/>
          </p:cNvSpPr>
          <p:nvPr>
            <p:ph type="title"/>
          </p:nvPr>
        </p:nvSpPr>
        <p:spPr/>
        <p:txBody>
          <a:bodyPr/>
          <a:lstStyle/>
          <a:p>
            <a:pPr algn="ctr"/>
            <a:r>
              <a:rPr lang="en-US" b="1" dirty="0"/>
              <a:t>Our Work</a:t>
            </a:r>
            <a:endParaRPr lang="en-US" dirty="0"/>
          </a:p>
        </p:txBody>
      </p:sp>
      <p:sp>
        <p:nvSpPr>
          <p:cNvPr id="3" name="מציין מיקום תוכן 2">
            <a:extLst>
              <a:ext uri="{FF2B5EF4-FFF2-40B4-BE49-F238E27FC236}">
                <a16:creationId xmlns:a16="http://schemas.microsoft.com/office/drawing/2014/main" id="{3B0130F9-9873-015D-1660-D570199CDC65}"/>
              </a:ext>
            </a:extLst>
          </p:cNvPr>
          <p:cNvSpPr>
            <a:spLocks noGrp="1"/>
          </p:cNvSpPr>
          <p:nvPr>
            <p:ph idx="1"/>
          </p:nvPr>
        </p:nvSpPr>
        <p:spPr/>
        <p:txBody>
          <a:bodyPr/>
          <a:lstStyle/>
          <a:p>
            <a:pPr algn="l" rtl="0">
              <a:buFont typeface="Courier New" panose="02070309020205020404" pitchFamily="49" charset="0"/>
              <a:buChar char="o"/>
            </a:pPr>
            <a:r>
              <a:rPr lang="en-US" dirty="0"/>
              <a:t> </a:t>
            </a:r>
            <a:r>
              <a:rPr lang="en-US" u="sng" dirty="0"/>
              <a:t>Another failed attempt to build a face detector via center cropping</a:t>
            </a:r>
            <a:endParaRPr lang="en-US" dirty="0"/>
          </a:p>
          <a:p>
            <a:pPr marL="0" indent="0" algn="l" rtl="0">
              <a:buNone/>
            </a:pPr>
            <a:r>
              <a:rPr lang="en-US" b="1" dirty="0"/>
              <a:t>	Why center crop? </a:t>
            </a:r>
            <a:r>
              <a:rPr lang="en-US" dirty="0"/>
              <a:t>We noticed that in the (majority of) frames, 	horse’s head is in the middle.</a:t>
            </a:r>
          </a:p>
          <a:p>
            <a:pPr marL="0" indent="0" algn="l" rtl="0">
              <a:buNone/>
            </a:pPr>
            <a:r>
              <a:rPr lang="en-US" dirty="0"/>
              <a:t>	This approach also turned out to be problematic because in 	some frames, it caused us to miss a part of the horse’s face. 	Therefore, this approach was not successful either.</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p:txBody>
      </p:sp>
    </p:spTree>
    <p:extLst>
      <p:ext uri="{BB962C8B-B14F-4D97-AF65-F5344CB8AC3E}">
        <p14:creationId xmlns:p14="http://schemas.microsoft.com/office/powerpoint/2010/main" val="71275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FF61842-9402-D2AB-F92D-B9E9022C9753}"/>
              </a:ext>
            </a:extLst>
          </p:cNvPr>
          <p:cNvSpPr>
            <a:spLocks noGrp="1"/>
          </p:cNvSpPr>
          <p:nvPr>
            <p:ph type="title"/>
          </p:nvPr>
        </p:nvSpPr>
        <p:spPr/>
        <p:txBody>
          <a:bodyPr/>
          <a:lstStyle/>
          <a:p>
            <a:pPr algn="ctr"/>
            <a:r>
              <a:rPr lang="en-US" b="1" dirty="0"/>
              <a:t>Our Work</a:t>
            </a:r>
            <a:endParaRPr lang="en-US" dirty="0"/>
          </a:p>
        </p:txBody>
      </p:sp>
      <p:sp>
        <p:nvSpPr>
          <p:cNvPr id="3" name="מציין מיקום תוכן 2">
            <a:extLst>
              <a:ext uri="{FF2B5EF4-FFF2-40B4-BE49-F238E27FC236}">
                <a16:creationId xmlns:a16="http://schemas.microsoft.com/office/drawing/2014/main" id="{4E938F70-250F-F2B0-FB90-4D580C3EC852}"/>
              </a:ext>
            </a:extLst>
          </p:cNvPr>
          <p:cNvSpPr>
            <a:spLocks noGrp="1"/>
          </p:cNvSpPr>
          <p:nvPr>
            <p:ph idx="1"/>
          </p:nvPr>
        </p:nvSpPr>
        <p:spPr>
          <a:xfrm>
            <a:off x="838200" y="1825625"/>
            <a:ext cx="11059160" cy="4351338"/>
          </a:xfrm>
        </p:spPr>
        <p:txBody>
          <a:bodyPr/>
          <a:lstStyle/>
          <a:p>
            <a:pPr algn="l" rtl="0">
              <a:buFont typeface="Courier New" panose="02070309020205020404" pitchFamily="49" charset="0"/>
              <a:buChar char="o"/>
            </a:pPr>
            <a:r>
              <a:rPr lang="en-US" dirty="0"/>
              <a:t> </a:t>
            </a:r>
            <a:r>
              <a:rPr lang="en-US" u="sng" dirty="0"/>
              <a:t>Conclusion: We need to train a Mask-RCNN to obtain facial crops</a:t>
            </a:r>
            <a:endParaRPr lang="en-US" dirty="0"/>
          </a:p>
          <a:p>
            <a:pPr marL="0" indent="0" algn="l" rtl="0">
              <a:buNone/>
            </a:pPr>
            <a:r>
              <a:rPr lang="en-US" dirty="0"/>
              <a:t>	</a:t>
            </a:r>
            <a:r>
              <a:rPr lang="en-US" b="1" dirty="0"/>
              <a:t>Why Mask-RCNN? </a:t>
            </a:r>
            <a:r>
              <a:rPr lang="en-US" dirty="0"/>
              <a:t>because it is a powerful instance 	segmentation model.</a:t>
            </a:r>
          </a:p>
          <a:p>
            <a:pPr marL="0" indent="0" algn="l" rtl="0">
              <a:buNone/>
            </a:pPr>
            <a:r>
              <a:rPr lang="en-US" dirty="0"/>
              <a:t>	</a:t>
            </a:r>
            <a:r>
              <a:rPr lang="en-US" b="1" dirty="0"/>
              <a:t>Problem: </a:t>
            </a:r>
            <a:r>
              <a:rPr lang="en-US" dirty="0"/>
              <a:t>We need to annotate a couple of hundreds of images.</a:t>
            </a:r>
          </a:p>
        </p:txBody>
      </p:sp>
      <p:pic>
        <p:nvPicPr>
          <p:cNvPr id="4" name="תמונה 3">
            <a:extLst>
              <a:ext uri="{FF2B5EF4-FFF2-40B4-BE49-F238E27FC236}">
                <a16:creationId xmlns:a16="http://schemas.microsoft.com/office/drawing/2014/main" id="{27B95A5C-57A4-A93B-2B61-B0C2790C76A3}"/>
              </a:ext>
            </a:extLst>
          </p:cNvPr>
          <p:cNvPicPr>
            <a:picLocks noChangeAspect="1"/>
          </p:cNvPicPr>
          <p:nvPr/>
        </p:nvPicPr>
        <p:blipFill>
          <a:blip r:embed="rId2"/>
          <a:stretch>
            <a:fillRect/>
          </a:stretch>
        </p:blipFill>
        <p:spPr>
          <a:xfrm>
            <a:off x="3276282" y="4001294"/>
            <a:ext cx="5639435" cy="2736947"/>
          </a:xfrm>
          <a:prstGeom prst="rect">
            <a:avLst/>
          </a:prstGeom>
        </p:spPr>
      </p:pic>
    </p:spTree>
    <p:extLst>
      <p:ext uri="{BB962C8B-B14F-4D97-AF65-F5344CB8AC3E}">
        <p14:creationId xmlns:p14="http://schemas.microsoft.com/office/powerpoint/2010/main" val="1520626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A16068-A48A-58FD-3ED4-8BB9AA61818B}"/>
              </a:ext>
            </a:extLst>
          </p:cNvPr>
          <p:cNvSpPr>
            <a:spLocks noGrp="1"/>
          </p:cNvSpPr>
          <p:nvPr>
            <p:ph type="title"/>
          </p:nvPr>
        </p:nvSpPr>
        <p:spPr/>
        <p:txBody>
          <a:bodyPr/>
          <a:lstStyle/>
          <a:p>
            <a:pPr algn="ctr"/>
            <a:r>
              <a:rPr lang="en-US" b="1" dirty="0"/>
              <a:t>Our Work – Building a Classifier</a:t>
            </a:r>
            <a:endParaRPr lang="en-US" dirty="0"/>
          </a:p>
        </p:txBody>
      </p:sp>
      <p:sp>
        <p:nvSpPr>
          <p:cNvPr id="3" name="מציין מיקום תוכן 2">
            <a:extLst>
              <a:ext uri="{FF2B5EF4-FFF2-40B4-BE49-F238E27FC236}">
                <a16:creationId xmlns:a16="http://schemas.microsoft.com/office/drawing/2014/main" id="{BBE811AD-3C88-7781-5B31-4B9C4774D4C2}"/>
              </a:ext>
            </a:extLst>
          </p:cNvPr>
          <p:cNvSpPr>
            <a:spLocks noGrp="1"/>
          </p:cNvSpPr>
          <p:nvPr>
            <p:ph idx="1"/>
          </p:nvPr>
        </p:nvSpPr>
        <p:spPr/>
        <p:txBody>
          <a:bodyPr/>
          <a:lstStyle/>
          <a:p>
            <a:pPr marL="0" indent="0" algn="l" rtl="0">
              <a:buNone/>
            </a:pPr>
            <a:r>
              <a:rPr lang="en-US" dirty="0"/>
              <a:t>To train a model for classifying the emotional state of horses, we adopt a </a:t>
            </a:r>
            <a:r>
              <a:rPr lang="en-US" i="1" dirty="0"/>
              <a:t>transfer learning </a:t>
            </a:r>
            <a:r>
              <a:rPr lang="en-US" dirty="0"/>
              <a:t>approach that utilizes the learned features of a pre-trained model to build a new model for this specific task. </a:t>
            </a:r>
          </a:p>
          <a:p>
            <a:pPr marL="0" indent="0" algn="l" rtl="0">
              <a:buNone/>
            </a:pPr>
            <a:r>
              <a:rPr lang="en-US" dirty="0"/>
              <a:t>Specifically, we use a the </a:t>
            </a:r>
            <a:r>
              <a:rPr lang="en-US" dirty="0" err="1"/>
              <a:t>ConvNet</a:t>
            </a:r>
            <a:r>
              <a:rPr lang="en-US" dirty="0"/>
              <a:t> as a fixed feature extractor, where we freeze all the layers except for the final one. </a:t>
            </a:r>
          </a:p>
          <a:p>
            <a:pPr marL="0" indent="0" algn="l" rtl="0">
              <a:buNone/>
            </a:pPr>
            <a:r>
              <a:rPr lang="en-US" dirty="0"/>
              <a:t>This allows us to utilize the learned features of the pre-trained model while only training the final layer for our specific classification task, preventing any backpropagation through the pre-trained layers.</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p:txBody>
      </p:sp>
    </p:spTree>
    <p:extLst>
      <p:ext uri="{BB962C8B-B14F-4D97-AF65-F5344CB8AC3E}">
        <p14:creationId xmlns:p14="http://schemas.microsoft.com/office/powerpoint/2010/main" val="1794068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AEAF2D-2DB3-064A-2EDD-2A75C577FAC2}"/>
              </a:ext>
            </a:extLst>
          </p:cNvPr>
          <p:cNvSpPr>
            <a:spLocks noGrp="1"/>
          </p:cNvSpPr>
          <p:nvPr>
            <p:ph type="title"/>
          </p:nvPr>
        </p:nvSpPr>
        <p:spPr/>
        <p:txBody>
          <a:bodyPr/>
          <a:lstStyle/>
          <a:p>
            <a:pPr algn="ctr"/>
            <a:r>
              <a:rPr lang="en-US" b="1" dirty="0"/>
              <a:t>Our Work</a:t>
            </a:r>
            <a:endParaRPr lang="en-US" dirty="0"/>
          </a:p>
        </p:txBody>
      </p:sp>
      <p:sp>
        <p:nvSpPr>
          <p:cNvPr id="3" name="מציין מיקום תוכן 2">
            <a:extLst>
              <a:ext uri="{FF2B5EF4-FFF2-40B4-BE49-F238E27FC236}">
                <a16:creationId xmlns:a16="http://schemas.microsoft.com/office/drawing/2014/main" id="{02219068-FBE8-5477-BF7B-EA9059E1EE87}"/>
              </a:ext>
            </a:extLst>
          </p:cNvPr>
          <p:cNvSpPr>
            <a:spLocks noGrp="1"/>
          </p:cNvSpPr>
          <p:nvPr>
            <p:ph idx="1"/>
          </p:nvPr>
        </p:nvSpPr>
        <p:spPr>
          <a:xfrm>
            <a:off x="203200" y="1825624"/>
            <a:ext cx="11150600" cy="5032376"/>
          </a:xfrm>
        </p:spPr>
        <p:txBody>
          <a:bodyPr>
            <a:normAutofit fontScale="92500" lnSpcReduction="10000"/>
          </a:bodyPr>
          <a:lstStyle/>
          <a:p>
            <a:pPr algn="l" rtl="0">
              <a:buFont typeface="Courier New" panose="02070309020205020404" pitchFamily="49" charset="0"/>
              <a:buChar char="o"/>
            </a:pPr>
            <a:r>
              <a:rPr lang="en-US" dirty="0"/>
              <a:t> </a:t>
            </a:r>
            <a:r>
              <a:rPr lang="en-US" u="sng" dirty="0"/>
              <a:t>First Attempt: </a:t>
            </a:r>
            <a:r>
              <a:rPr lang="en-US" b="1" u="sng" dirty="0"/>
              <a:t>fine-tuning</a:t>
            </a:r>
            <a:r>
              <a:rPr lang="en-US" u="sng" dirty="0"/>
              <a:t> ResNet50 in </a:t>
            </a:r>
            <a:r>
              <a:rPr lang="en-US" u="sng" dirty="0" err="1"/>
              <a:t>Keras</a:t>
            </a:r>
            <a:r>
              <a:rPr lang="en-US" u="sng" dirty="0"/>
              <a:t>, </a:t>
            </a:r>
            <a:r>
              <a:rPr lang="en-US" u="sng" dirty="0" err="1"/>
              <a:t>Tensoflow</a:t>
            </a:r>
            <a:endParaRPr lang="en-US" u="sng" dirty="0"/>
          </a:p>
          <a:p>
            <a:pPr algn="l" rtl="0">
              <a:buFontTx/>
              <a:buChar char="-"/>
            </a:pPr>
            <a:r>
              <a:rPr lang="en-US" dirty="0"/>
              <a:t>Long time to train.</a:t>
            </a:r>
          </a:p>
          <a:p>
            <a:pPr algn="l" rtl="0">
              <a:buFontTx/>
              <a:buChar char="-"/>
            </a:pPr>
            <a:r>
              <a:rPr lang="en-US" dirty="0"/>
              <a:t>Bad accuracy.</a:t>
            </a:r>
          </a:p>
          <a:p>
            <a:pPr algn="l" rtl="0">
              <a:buFontTx/>
              <a:buChar char="-"/>
            </a:pPr>
            <a:r>
              <a:rPr lang="en-US" dirty="0"/>
              <a:t>Many functions</a:t>
            </a:r>
          </a:p>
          <a:p>
            <a:pPr marL="0" indent="0" algn="l" rtl="0">
              <a:buNone/>
            </a:pPr>
            <a:r>
              <a:rPr lang="en-US" dirty="0"/>
              <a:t>being deprecated.</a:t>
            </a:r>
          </a:p>
          <a:p>
            <a:pPr algn="l" rtl="0">
              <a:buFontTx/>
              <a:buChar char="-"/>
            </a:pPr>
            <a:r>
              <a:rPr lang="en-US" dirty="0"/>
              <a:t>Hyperparameters </a:t>
            </a:r>
          </a:p>
          <a:p>
            <a:pPr marL="0" indent="0" algn="l" rtl="0">
              <a:buNone/>
            </a:pPr>
            <a:r>
              <a:rPr lang="en-US" dirty="0"/>
              <a:t>choice gone wrong.</a:t>
            </a:r>
          </a:p>
          <a:p>
            <a:pPr algn="l" rtl="0">
              <a:buFontTx/>
              <a:buChar char="-"/>
            </a:pPr>
            <a:r>
              <a:rPr lang="en-US" dirty="0"/>
              <a:t>Learning rate scheduler </a:t>
            </a:r>
          </a:p>
          <a:p>
            <a:pPr marL="0" indent="0" algn="l" rtl="0">
              <a:buNone/>
            </a:pPr>
            <a:r>
              <a:rPr lang="en-US" dirty="0"/>
              <a:t>and saving the best model</a:t>
            </a:r>
          </a:p>
          <a:p>
            <a:pPr marL="0" indent="0" algn="l" rtl="0">
              <a:buNone/>
            </a:pPr>
            <a:r>
              <a:rPr lang="en-US" dirty="0"/>
              <a:t>did not work.</a:t>
            </a:r>
          </a:p>
          <a:p>
            <a:pPr marL="0" indent="0" algn="l" rtl="0">
              <a:buNone/>
            </a:pPr>
            <a:r>
              <a:rPr lang="en-US" b="1" dirty="0"/>
              <a:t>Overall: BAD</a:t>
            </a:r>
          </a:p>
          <a:p>
            <a:pPr marL="0" indent="0" algn="l" rtl="0">
              <a:buNone/>
            </a:pPr>
            <a:endParaRPr lang="en-US" dirty="0"/>
          </a:p>
          <a:p>
            <a:pPr marL="0" indent="0" algn="l" rtl="0">
              <a:buNone/>
            </a:pPr>
            <a:endParaRPr lang="en-US" dirty="0"/>
          </a:p>
        </p:txBody>
      </p:sp>
      <p:pic>
        <p:nvPicPr>
          <p:cNvPr id="5" name="תמונה 4">
            <a:extLst>
              <a:ext uri="{FF2B5EF4-FFF2-40B4-BE49-F238E27FC236}">
                <a16:creationId xmlns:a16="http://schemas.microsoft.com/office/drawing/2014/main" id="{055C1686-8E4D-9C70-334C-530321523164}"/>
              </a:ext>
            </a:extLst>
          </p:cNvPr>
          <p:cNvPicPr>
            <a:picLocks noChangeAspect="1"/>
          </p:cNvPicPr>
          <p:nvPr/>
        </p:nvPicPr>
        <p:blipFill>
          <a:blip r:embed="rId2"/>
          <a:stretch>
            <a:fillRect/>
          </a:stretch>
        </p:blipFill>
        <p:spPr>
          <a:xfrm>
            <a:off x="4109491" y="2275840"/>
            <a:ext cx="8082510" cy="4582161"/>
          </a:xfrm>
          <a:prstGeom prst="rect">
            <a:avLst/>
          </a:prstGeom>
        </p:spPr>
      </p:pic>
    </p:spTree>
    <p:extLst>
      <p:ext uri="{BB962C8B-B14F-4D97-AF65-F5344CB8AC3E}">
        <p14:creationId xmlns:p14="http://schemas.microsoft.com/office/powerpoint/2010/main" val="326923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F91587A-1981-FA92-8D8E-D9239DC2F20F}"/>
              </a:ext>
            </a:extLst>
          </p:cNvPr>
          <p:cNvSpPr>
            <a:spLocks noGrp="1"/>
          </p:cNvSpPr>
          <p:nvPr>
            <p:ph type="title"/>
          </p:nvPr>
        </p:nvSpPr>
        <p:spPr/>
        <p:txBody>
          <a:bodyPr/>
          <a:lstStyle/>
          <a:p>
            <a:pPr algn="ctr"/>
            <a:r>
              <a:rPr lang="en-US" b="1" dirty="0"/>
              <a:t>Our Work</a:t>
            </a:r>
            <a:endParaRPr lang="en-US" dirty="0"/>
          </a:p>
        </p:txBody>
      </p:sp>
      <p:sp>
        <p:nvSpPr>
          <p:cNvPr id="3" name="מציין מיקום תוכן 2">
            <a:extLst>
              <a:ext uri="{FF2B5EF4-FFF2-40B4-BE49-F238E27FC236}">
                <a16:creationId xmlns:a16="http://schemas.microsoft.com/office/drawing/2014/main" id="{5371D74A-108D-D20C-1A36-F895D76E270B}"/>
              </a:ext>
            </a:extLst>
          </p:cNvPr>
          <p:cNvSpPr>
            <a:spLocks noGrp="1"/>
          </p:cNvSpPr>
          <p:nvPr>
            <p:ph idx="1"/>
          </p:nvPr>
        </p:nvSpPr>
        <p:spPr>
          <a:xfrm>
            <a:off x="208280" y="1419225"/>
            <a:ext cx="10515600" cy="4351338"/>
          </a:xfrm>
        </p:spPr>
        <p:txBody>
          <a:bodyPr/>
          <a:lstStyle/>
          <a:p>
            <a:pPr algn="l" rtl="0">
              <a:buFont typeface="Courier New" panose="02070309020205020404" pitchFamily="49" charset="0"/>
              <a:buChar char="o"/>
            </a:pPr>
            <a:r>
              <a:rPr lang="en-US" dirty="0"/>
              <a:t> </a:t>
            </a:r>
            <a:r>
              <a:rPr lang="en-US" u="sng" dirty="0"/>
              <a:t>Second Attempt: </a:t>
            </a:r>
            <a:r>
              <a:rPr lang="en-US" b="1" u="sng" dirty="0"/>
              <a:t>transfer learning</a:t>
            </a:r>
            <a:r>
              <a:rPr lang="en-US" u="sng" dirty="0"/>
              <a:t>, ResNet50, </a:t>
            </a:r>
            <a:r>
              <a:rPr lang="en-US" u="sng" dirty="0" err="1"/>
              <a:t>PyTorch</a:t>
            </a:r>
            <a:endParaRPr lang="en-US" u="sng" dirty="0"/>
          </a:p>
          <a:p>
            <a:pPr algn="l" rtl="0">
              <a:buFontTx/>
              <a:buChar char="-"/>
            </a:pPr>
            <a:r>
              <a:rPr lang="en-US" dirty="0" err="1"/>
              <a:t>PyTorch</a:t>
            </a:r>
            <a:r>
              <a:rPr lang="en-US" dirty="0"/>
              <a:t> was easier to use.</a:t>
            </a:r>
          </a:p>
          <a:p>
            <a:pPr algn="l" rtl="0">
              <a:buFontTx/>
              <a:buChar char="-"/>
            </a:pPr>
            <a:r>
              <a:rPr lang="en-US" dirty="0"/>
              <a:t>Takes even longer to train.</a:t>
            </a:r>
          </a:p>
          <a:p>
            <a:pPr marL="0" indent="0" algn="l" rtl="0">
              <a:buNone/>
            </a:pPr>
            <a:endParaRPr lang="en-US" dirty="0"/>
          </a:p>
          <a:p>
            <a:pPr marL="0" indent="0" algn="l" rtl="0">
              <a:spcBef>
                <a:spcPts val="0"/>
              </a:spcBef>
              <a:buNone/>
            </a:pPr>
            <a:endParaRPr lang="en-US" dirty="0"/>
          </a:p>
        </p:txBody>
      </p:sp>
      <p:pic>
        <p:nvPicPr>
          <p:cNvPr id="7" name="תמונה 6">
            <a:extLst>
              <a:ext uri="{FF2B5EF4-FFF2-40B4-BE49-F238E27FC236}">
                <a16:creationId xmlns:a16="http://schemas.microsoft.com/office/drawing/2014/main" id="{B7C440E9-91BA-7358-1C40-C4F1B82C5348}"/>
              </a:ext>
            </a:extLst>
          </p:cNvPr>
          <p:cNvPicPr>
            <a:picLocks noChangeAspect="1"/>
          </p:cNvPicPr>
          <p:nvPr/>
        </p:nvPicPr>
        <p:blipFill>
          <a:blip r:embed="rId2"/>
          <a:stretch>
            <a:fillRect/>
          </a:stretch>
        </p:blipFill>
        <p:spPr>
          <a:xfrm>
            <a:off x="4456288" y="2506662"/>
            <a:ext cx="7735712" cy="4351338"/>
          </a:xfrm>
          <a:prstGeom prst="rect">
            <a:avLst/>
          </a:prstGeom>
        </p:spPr>
      </p:pic>
    </p:spTree>
    <p:extLst>
      <p:ext uri="{BB962C8B-B14F-4D97-AF65-F5344CB8AC3E}">
        <p14:creationId xmlns:p14="http://schemas.microsoft.com/office/powerpoint/2010/main" val="3485955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952F070-202D-A136-19A7-B0A10E55A83A}"/>
              </a:ext>
            </a:extLst>
          </p:cNvPr>
          <p:cNvSpPr>
            <a:spLocks noGrp="1"/>
          </p:cNvSpPr>
          <p:nvPr>
            <p:ph type="title"/>
          </p:nvPr>
        </p:nvSpPr>
        <p:spPr/>
        <p:txBody>
          <a:bodyPr/>
          <a:lstStyle/>
          <a:p>
            <a:endParaRPr lang="en-US"/>
          </a:p>
        </p:txBody>
      </p:sp>
      <p:sp>
        <p:nvSpPr>
          <p:cNvPr id="3" name="מציין מיקום תוכן 2">
            <a:extLst>
              <a:ext uri="{FF2B5EF4-FFF2-40B4-BE49-F238E27FC236}">
                <a16:creationId xmlns:a16="http://schemas.microsoft.com/office/drawing/2014/main" id="{8AE1DE87-E024-F378-BF5F-A24434558BF6}"/>
              </a:ext>
            </a:extLst>
          </p:cNvPr>
          <p:cNvSpPr>
            <a:spLocks noGrp="1"/>
          </p:cNvSpPr>
          <p:nvPr>
            <p:ph idx="1"/>
          </p:nvPr>
        </p:nvSpPr>
        <p:spPr/>
        <p:txBody>
          <a:bodyPr/>
          <a:lstStyle/>
          <a:p>
            <a:endParaRPr lang="en-US"/>
          </a:p>
        </p:txBody>
      </p:sp>
      <p:pic>
        <p:nvPicPr>
          <p:cNvPr id="5" name="תמונה 4">
            <a:extLst>
              <a:ext uri="{FF2B5EF4-FFF2-40B4-BE49-F238E27FC236}">
                <a16:creationId xmlns:a16="http://schemas.microsoft.com/office/drawing/2014/main" id="{7ED412B4-309A-3F00-5697-8055EB027AD2}"/>
              </a:ext>
            </a:extLst>
          </p:cNvPr>
          <p:cNvPicPr>
            <a:picLocks noChangeAspect="1"/>
          </p:cNvPicPr>
          <p:nvPr/>
        </p:nvPicPr>
        <p:blipFill>
          <a:blip r:embed="rId2"/>
          <a:stretch>
            <a:fillRect/>
          </a:stretch>
        </p:blipFill>
        <p:spPr>
          <a:xfrm>
            <a:off x="4208498" y="2418080"/>
            <a:ext cx="7983502" cy="4490719"/>
          </a:xfrm>
          <a:prstGeom prst="rect">
            <a:avLst/>
          </a:prstGeom>
        </p:spPr>
      </p:pic>
    </p:spTree>
    <p:extLst>
      <p:ext uri="{BB962C8B-B14F-4D97-AF65-F5344CB8AC3E}">
        <p14:creationId xmlns:p14="http://schemas.microsoft.com/office/powerpoint/2010/main" val="1376896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6313B-0288-1B70-A175-890DEFAD7315}"/>
              </a:ext>
            </a:extLst>
          </p:cNvPr>
          <p:cNvSpPr>
            <a:spLocks noGrp="1"/>
          </p:cNvSpPr>
          <p:nvPr>
            <p:ph type="title"/>
          </p:nvPr>
        </p:nvSpPr>
        <p:spPr/>
        <p:txBody>
          <a:bodyPr/>
          <a:lstStyle/>
          <a:p>
            <a:pPr algn="ctr"/>
            <a:r>
              <a:rPr lang="en-US" b="1" dirty="0"/>
              <a:t>Our Work</a:t>
            </a:r>
            <a:endParaRPr lang="en-US" dirty="0"/>
          </a:p>
        </p:txBody>
      </p:sp>
      <p:sp>
        <p:nvSpPr>
          <p:cNvPr id="3" name="מציין מיקום תוכן 2">
            <a:extLst>
              <a:ext uri="{FF2B5EF4-FFF2-40B4-BE49-F238E27FC236}">
                <a16:creationId xmlns:a16="http://schemas.microsoft.com/office/drawing/2014/main" id="{16303C07-E1AD-D885-81E1-D57D38079D19}"/>
              </a:ext>
            </a:extLst>
          </p:cNvPr>
          <p:cNvSpPr>
            <a:spLocks noGrp="1"/>
          </p:cNvSpPr>
          <p:nvPr>
            <p:ph idx="1"/>
          </p:nvPr>
        </p:nvSpPr>
        <p:spPr/>
        <p:txBody>
          <a:bodyPr/>
          <a:lstStyle/>
          <a:p>
            <a:pPr algn="l" rtl="0">
              <a:buFont typeface="Courier New" panose="02070309020205020404" pitchFamily="49" charset="0"/>
              <a:buChar char="o"/>
            </a:pPr>
            <a:r>
              <a:rPr lang="en-US" dirty="0"/>
              <a:t> </a:t>
            </a:r>
            <a:r>
              <a:rPr lang="en-US" u="sng" dirty="0"/>
              <a:t>Extracting Image Embeddings with Pre-Trained Models</a:t>
            </a:r>
          </a:p>
          <a:p>
            <a:pPr marL="0" indent="0" algn="l" rtl="0">
              <a:buNone/>
            </a:pPr>
            <a:r>
              <a:rPr lang="en-US" dirty="0"/>
              <a:t>To overcome our computational resource limitations, we can utilize a pre-trained model to extract </a:t>
            </a:r>
            <a:r>
              <a:rPr lang="en-US" b="1" dirty="0"/>
              <a:t>vector embeddings </a:t>
            </a:r>
            <a:r>
              <a:rPr lang="en-US" dirty="0"/>
              <a:t>of images. Then, we can use a traditional machine learning algorithm, such as Random Forest, to perform the classification task. </a:t>
            </a:r>
          </a:p>
          <a:p>
            <a:pPr marL="0" indent="0" algn="l" rtl="0">
              <a:buNone/>
            </a:pPr>
            <a:r>
              <a:rPr lang="en-US" dirty="0"/>
              <a:t>The </a:t>
            </a:r>
            <a:r>
              <a:rPr lang="en-US" b="1" dirty="0"/>
              <a:t>Naïve-Bayes</a:t>
            </a:r>
            <a:r>
              <a:rPr lang="en-US" dirty="0"/>
              <a:t> approach will also be examined.</a:t>
            </a:r>
            <a:endParaRPr lang="en-US" b="1"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p:txBody>
      </p:sp>
      <p:pic>
        <p:nvPicPr>
          <p:cNvPr id="7173" name="Picture 5" descr="Random forest - Wikipedia">
            <a:extLst>
              <a:ext uri="{FF2B5EF4-FFF2-40B4-BE49-F238E27FC236}">
                <a16:creationId xmlns:a16="http://schemas.microsoft.com/office/drawing/2014/main" id="{7B3808FA-4612-DC5C-6726-2B63B65D89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24"/>
          <a:stretch/>
        </p:blipFill>
        <p:spPr bwMode="auto">
          <a:xfrm>
            <a:off x="8594090" y="4322126"/>
            <a:ext cx="3597910" cy="25358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mple explanation of Naive Bayes classifier - Do It Easy With ScienceProg">
            <a:extLst>
              <a:ext uri="{FF2B5EF4-FFF2-40B4-BE49-F238E27FC236}">
                <a16:creationId xmlns:a16="http://schemas.microsoft.com/office/drawing/2014/main" id="{9619D267-BFE8-47CE-6D7A-F89FC22B0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90144"/>
            <a:ext cx="3597910" cy="236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54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76D2E7-DDAA-4506-73EB-640856129BC3}"/>
              </a:ext>
            </a:extLst>
          </p:cNvPr>
          <p:cNvSpPr>
            <a:spLocks noGrp="1"/>
          </p:cNvSpPr>
          <p:nvPr>
            <p:ph type="title"/>
          </p:nvPr>
        </p:nvSpPr>
        <p:spPr/>
        <p:txBody>
          <a:bodyPr/>
          <a:lstStyle/>
          <a:p>
            <a:pPr algn="ctr"/>
            <a:r>
              <a:rPr lang="en-US" b="1" dirty="0"/>
              <a:t>Additional Preprocessing </a:t>
            </a:r>
          </a:p>
        </p:txBody>
      </p:sp>
      <p:sp>
        <p:nvSpPr>
          <p:cNvPr id="3" name="מציין מיקום תוכן 2">
            <a:extLst>
              <a:ext uri="{FF2B5EF4-FFF2-40B4-BE49-F238E27FC236}">
                <a16:creationId xmlns:a16="http://schemas.microsoft.com/office/drawing/2014/main" id="{A41FF867-E8B9-98C1-A190-2E84F88F0846}"/>
              </a:ext>
            </a:extLst>
          </p:cNvPr>
          <p:cNvSpPr>
            <a:spLocks noGrp="1"/>
          </p:cNvSpPr>
          <p:nvPr>
            <p:ph idx="1"/>
          </p:nvPr>
        </p:nvSpPr>
        <p:spPr/>
        <p:txBody>
          <a:bodyPr/>
          <a:lstStyle/>
          <a:p>
            <a:pPr marL="0" indent="0" algn="l" rtl="0">
              <a:buNone/>
            </a:pPr>
            <a:r>
              <a:rPr lang="en-US" u="sng" dirty="0"/>
              <a:t>Filtering/Pre-processing:</a:t>
            </a:r>
          </a:p>
          <a:p>
            <a:pPr marL="0" indent="0" algn="l" rtl="0">
              <a:buNone/>
            </a:pPr>
            <a:r>
              <a:rPr lang="en-US" dirty="0"/>
              <a:t>For each video </a:t>
            </a:r>
            <a:r>
              <a:rPr lang="en-US" b="1" dirty="0"/>
              <a:t>select</a:t>
            </a:r>
            <a:r>
              <a:rPr lang="en-US" dirty="0"/>
              <a:t> top 20 frames with maximal confidence on ground truth emotion of the video.</a:t>
            </a:r>
          </a:p>
          <a:p>
            <a:pPr marL="0" indent="0" algn="l" rtl="0">
              <a:buNone/>
            </a:pPr>
            <a:endParaRPr lang="en-US" dirty="0"/>
          </a:p>
          <a:p>
            <a:pPr marL="0" indent="0" algn="l" rtl="0">
              <a:buNone/>
            </a:pPr>
            <a:r>
              <a:rPr lang="en-US" u="sng" dirty="0"/>
              <a:t>3 scenarios</a:t>
            </a:r>
            <a:r>
              <a:rPr lang="en-US" dirty="0"/>
              <a:t>:</a:t>
            </a:r>
          </a:p>
          <a:p>
            <a:pPr algn="l" rtl="0">
              <a:buFontTx/>
              <a:buChar char="-"/>
            </a:pPr>
            <a:r>
              <a:rPr lang="en-US" dirty="0"/>
              <a:t>Take all frames in train and test.</a:t>
            </a:r>
          </a:p>
          <a:p>
            <a:pPr algn="l" rtl="0">
              <a:buFontTx/>
              <a:buChar char="-"/>
            </a:pPr>
            <a:r>
              <a:rPr lang="en-US" dirty="0"/>
              <a:t>Filter on test and train.</a:t>
            </a:r>
          </a:p>
          <a:p>
            <a:pPr algn="l" rtl="0">
              <a:buFontTx/>
              <a:buChar char="-"/>
            </a:pPr>
            <a:r>
              <a:rPr lang="en-US" dirty="0"/>
              <a:t>Filter inly on train.</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p:txBody>
      </p:sp>
    </p:spTree>
    <p:extLst>
      <p:ext uri="{BB962C8B-B14F-4D97-AF65-F5344CB8AC3E}">
        <p14:creationId xmlns:p14="http://schemas.microsoft.com/office/powerpoint/2010/main" val="3622962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BBDD978-D4C0-F38C-66FD-0EDDC1A45035}"/>
              </a:ext>
            </a:extLst>
          </p:cNvPr>
          <p:cNvSpPr>
            <a:spLocks noGrp="1"/>
          </p:cNvSpPr>
          <p:nvPr>
            <p:ph type="title"/>
          </p:nvPr>
        </p:nvSpPr>
        <p:spPr/>
        <p:txBody>
          <a:bodyPr/>
          <a:lstStyle/>
          <a:p>
            <a:pPr algn="ctr"/>
            <a:r>
              <a:rPr lang="en-US" b="1" dirty="0"/>
              <a:t>Different Backbones</a:t>
            </a:r>
          </a:p>
        </p:txBody>
      </p:sp>
      <p:sp>
        <p:nvSpPr>
          <p:cNvPr id="3" name="מציין מיקום תוכן 2">
            <a:extLst>
              <a:ext uri="{FF2B5EF4-FFF2-40B4-BE49-F238E27FC236}">
                <a16:creationId xmlns:a16="http://schemas.microsoft.com/office/drawing/2014/main" id="{9A3ECD9B-EC7D-46A5-C63D-7B3BB580AEC3}"/>
              </a:ext>
            </a:extLst>
          </p:cNvPr>
          <p:cNvSpPr>
            <a:spLocks noGrp="1"/>
          </p:cNvSpPr>
          <p:nvPr>
            <p:ph idx="1"/>
          </p:nvPr>
        </p:nvSpPr>
        <p:spPr>
          <a:xfrm>
            <a:off x="838200" y="1358265"/>
            <a:ext cx="10515600" cy="4351338"/>
          </a:xfrm>
        </p:spPr>
        <p:txBody>
          <a:bodyPr/>
          <a:lstStyle/>
          <a:p>
            <a:pPr marL="0" indent="0" algn="l" rtl="0">
              <a:buNone/>
            </a:pPr>
            <a:r>
              <a:rPr lang="en-US" dirty="0"/>
              <a:t>We explore the suitability of different backbones for this task. To do so, we conduct experiments using two different pre-trained backbones: </a:t>
            </a:r>
          </a:p>
          <a:p>
            <a:pPr marL="0" indent="0" algn="l" rtl="0">
              <a:buNone/>
            </a:pPr>
            <a:r>
              <a:rPr lang="en-US" b="1" dirty="0"/>
              <a:t>ResNet50</a:t>
            </a:r>
            <a:r>
              <a:rPr lang="en-US" dirty="0"/>
              <a:t> and </a:t>
            </a:r>
            <a:r>
              <a:rPr lang="en-US" b="1" dirty="0"/>
              <a:t>CLIP Image Encoder</a:t>
            </a:r>
            <a:r>
              <a:rPr lang="en-US" dirty="0"/>
              <a:t>.</a:t>
            </a:r>
          </a:p>
          <a:p>
            <a:pPr marL="0" indent="0" algn="l" rtl="0">
              <a:buNone/>
            </a:pPr>
            <a:r>
              <a:rPr lang="en-US" dirty="0"/>
              <a:t>ResNet50 is a widely used </a:t>
            </a:r>
            <a:r>
              <a:rPr lang="en-US" b="0" i="0" dirty="0">
                <a:effectLst/>
                <a:latin typeface="Söhne"/>
              </a:rPr>
              <a:t>deep convolutional neural network that has demonstrated high accuracy in image classification tasks</a:t>
            </a:r>
            <a:r>
              <a:rPr lang="en-US" dirty="0"/>
              <a:t>. </a:t>
            </a:r>
          </a:p>
          <a:p>
            <a:pPr marL="0" indent="0" algn="l" rtl="0">
              <a:buNone/>
            </a:pPr>
            <a:r>
              <a:rPr lang="en-US" dirty="0"/>
              <a:t>On the other hand, CLIP Image Encoder is a more recent pre-trained model that uses a transformer architecture and has demonstrated superior performance in image classification tasks when compared to other pre-trained models.</a:t>
            </a:r>
          </a:p>
          <a:p>
            <a:pPr marL="0" indent="0" algn="l" rtl="0">
              <a:buNone/>
            </a:pPr>
            <a:endParaRPr lang="en-US" dirty="0"/>
          </a:p>
          <a:p>
            <a:pPr marL="0" indent="0" algn="l" rtl="0">
              <a:buNone/>
            </a:pPr>
            <a:endParaRPr lang="en-US" dirty="0"/>
          </a:p>
        </p:txBody>
      </p:sp>
      <p:pic>
        <p:nvPicPr>
          <p:cNvPr id="5" name="תמונה 4">
            <a:extLst>
              <a:ext uri="{FF2B5EF4-FFF2-40B4-BE49-F238E27FC236}">
                <a16:creationId xmlns:a16="http://schemas.microsoft.com/office/drawing/2014/main" id="{4A685E01-14D4-8C64-B73F-91D573AAC0A4}"/>
              </a:ext>
            </a:extLst>
          </p:cNvPr>
          <p:cNvPicPr>
            <a:picLocks noChangeAspect="1"/>
          </p:cNvPicPr>
          <p:nvPr/>
        </p:nvPicPr>
        <p:blipFill>
          <a:blip r:embed="rId2"/>
          <a:stretch>
            <a:fillRect/>
          </a:stretch>
        </p:blipFill>
        <p:spPr>
          <a:xfrm>
            <a:off x="8894943" y="4930676"/>
            <a:ext cx="2667137" cy="1879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218" name="Picture 2" descr="ResNet (34, 50, 101): Residual CNNs for Image Classification Tasks">
            <a:extLst>
              <a:ext uri="{FF2B5EF4-FFF2-40B4-BE49-F238E27FC236}">
                <a16:creationId xmlns:a16="http://schemas.microsoft.com/office/drawing/2014/main" id="{D9348DA5-AB47-7E8B-39EE-EE0E85D75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039" y="5167529"/>
            <a:ext cx="2933649" cy="1642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223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7433079-6748-39B1-5706-08C79BB3EEE5}"/>
              </a:ext>
            </a:extLst>
          </p:cNvPr>
          <p:cNvSpPr>
            <a:spLocks noGrp="1"/>
          </p:cNvSpPr>
          <p:nvPr>
            <p:ph type="title"/>
          </p:nvPr>
        </p:nvSpPr>
        <p:spPr/>
        <p:txBody>
          <a:bodyPr/>
          <a:lstStyle/>
          <a:p>
            <a:pPr algn="ctr"/>
            <a:r>
              <a:rPr lang="en-US" b="1" dirty="0"/>
              <a:t>Our Work </a:t>
            </a:r>
          </a:p>
        </p:txBody>
      </p:sp>
      <p:sp>
        <p:nvSpPr>
          <p:cNvPr id="3" name="מציין מיקום תוכן 2">
            <a:extLst>
              <a:ext uri="{FF2B5EF4-FFF2-40B4-BE49-F238E27FC236}">
                <a16:creationId xmlns:a16="http://schemas.microsoft.com/office/drawing/2014/main" id="{CEF9A06E-FC3C-B1D4-81B9-CABE20844FCA}"/>
              </a:ext>
            </a:extLst>
          </p:cNvPr>
          <p:cNvSpPr>
            <a:spLocks noGrp="1"/>
          </p:cNvSpPr>
          <p:nvPr>
            <p:ph idx="1"/>
          </p:nvPr>
        </p:nvSpPr>
        <p:spPr/>
        <p:txBody>
          <a:bodyPr/>
          <a:lstStyle/>
          <a:p>
            <a:pPr marL="0" indent="0" algn="l" rtl="0">
              <a:buNone/>
            </a:pPr>
            <a:r>
              <a:rPr lang="en-US" dirty="0"/>
              <a:t>We have extracted from each image a feature vector (length=512) using the </a:t>
            </a:r>
            <a:r>
              <a:rPr lang="en-US" b="1" dirty="0"/>
              <a:t>CLIP</a:t>
            </a:r>
            <a:r>
              <a:rPr lang="en-US" dirty="0"/>
              <a:t> image encoder (with the </a:t>
            </a:r>
            <a:r>
              <a:rPr lang="en-US" b="1" dirty="0" err="1"/>
              <a:t>ViT</a:t>
            </a:r>
            <a:r>
              <a:rPr lang="en-US" b="1" dirty="0"/>
              <a:t>-B/32 </a:t>
            </a:r>
            <a:r>
              <a:rPr lang="en-US" dirty="0"/>
              <a:t>architecture).</a:t>
            </a:r>
          </a:p>
          <a:p>
            <a:pPr marL="0" indent="0" algn="l" rtl="0">
              <a:buNone/>
            </a:pPr>
            <a:r>
              <a:rPr lang="en-US" dirty="0"/>
              <a:t>The results were saved in an Excel file with the following columns: horse ID, video ID, frame ID, feature vector, ground truth label</a:t>
            </a:r>
          </a:p>
          <a:p>
            <a:pPr marL="0" indent="0" algn="l" rtl="0">
              <a:buNone/>
            </a:pPr>
            <a:endParaRPr lang="en-US" dirty="0"/>
          </a:p>
        </p:txBody>
      </p:sp>
    </p:spTree>
    <p:extLst>
      <p:ext uri="{BB962C8B-B14F-4D97-AF65-F5344CB8AC3E}">
        <p14:creationId xmlns:p14="http://schemas.microsoft.com/office/powerpoint/2010/main" val="2921299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766AF4-4EF9-143C-7E77-FA3384D34263}"/>
              </a:ext>
            </a:extLst>
          </p:cNvPr>
          <p:cNvSpPr>
            <a:spLocks noGrp="1"/>
          </p:cNvSpPr>
          <p:nvPr>
            <p:ph type="title"/>
          </p:nvPr>
        </p:nvSpPr>
        <p:spPr/>
        <p:txBody>
          <a:bodyPr/>
          <a:lstStyle/>
          <a:p>
            <a:pPr algn="ctr"/>
            <a:r>
              <a:rPr lang="en-US" b="1" dirty="0"/>
              <a:t>Data</a:t>
            </a:r>
          </a:p>
        </p:txBody>
      </p:sp>
      <p:sp>
        <p:nvSpPr>
          <p:cNvPr id="3" name="מציין מיקום תוכן 2">
            <a:extLst>
              <a:ext uri="{FF2B5EF4-FFF2-40B4-BE49-F238E27FC236}">
                <a16:creationId xmlns:a16="http://schemas.microsoft.com/office/drawing/2014/main" id="{2AEBFE3D-150F-5A59-CEC9-61D55F26411A}"/>
              </a:ext>
            </a:extLst>
          </p:cNvPr>
          <p:cNvSpPr>
            <a:spLocks noGrp="1"/>
          </p:cNvSpPr>
          <p:nvPr>
            <p:ph idx="1"/>
          </p:nvPr>
        </p:nvSpPr>
        <p:spPr>
          <a:xfrm>
            <a:off x="838200" y="1503680"/>
            <a:ext cx="10515600" cy="4795203"/>
          </a:xfrm>
        </p:spPr>
        <p:txBody>
          <a:bodyPr>
            <a:normAutofit/>
          </a:bodyPr>
          <a:lstStyle/>
          <a:p>
            <a:pPr algn="l" rtl="0"/>
            <a:r>
              <a:rPr lang="en-US" dirty="0"/>
              <a:t>A </a:t>
            </a:r>
            <a:r>
              <a:rPr lang="en-US" u="sng" dirty="0"/>
              <a:t>controlled experiment</a:t>
            </a:r>
            <a:r>
              <a:rPr lang="en-US" dirty="0"/>
              <a:t> was conducted to acquire data.</a:t>
            </a:r>
          </a:p>
          <a:p>
            <a:pPr algn="l" rtl="0"/>
            <a:r>
              <a:rPr lang="en-US" dirty="0"/>
              <a:t>The data consists of short videos of </a:t>
            </a:r>
            <a:r>
              <a:rPr lang="en-US" u="sng" dirty="0"/>
              <a:t>30 horses</a:t>
            </a:r>
            <a:r>
              <a:rPr lang="en-US" dirty="0"/>
              <a:t>.</a:t>
            </a:r>
          </a:p>
          <a:p>
            <a:pPr algn="l" rtl="0"/>
            <a:r>
              <a:rPr lang="en-US" dirty="0"/>
              <a:t>Each video has a duration of approximately </a:t>
            </a:r>
            <a:r>
              <a:rPr lang="en-US" u="sng" dirty="0"/>
              <a:t>3 seconds</a:t>
            </a:r>
            <a:r>
              <a:rPr lang="en-US" dirty="0"/>
              <a:t>.</a:t>
            </a:r>
          </a:p>
          <a:p>
            <a:pPr algn="l" rtl="0"/>
            <a:r>
              <a:rPr lang="en-US" dirty="0"/>
              <a:t>Emotion labeling was done for each video, with </a:t>
            </a:r>
            <a:r>
              <a:rPr lang="en-US" u="sng" dirty="0"/>
              <a:t>4 different emotions</a:t>
            </a:r>
            <a:r>
              <a:rPr lang="en-US" dirty="0"/>
              <a:t>.</a:t>
            </a:r>
          </a:p>
          <a:p>
            <a:pPr algn="l" rtl="0"/>
            <a:r>
              <a:rPr lang="en-US" dirty="0"/>
              <a:t>The number of videos labeled with each emotion are as follows:</a:t>
            </a:r>
          </a:p>
          <a:p>
            <a:pPr lvl="1" algn="l" rtl="0"/>
            <a:r>
              <a:rPr lang="en-US" dirty="0"/>
              <a:t>Anticipation: 87 videos</a:t>
            </a:r>
          </a:p>
          <a:p>
            <a:pPr lvl="1" algn="l" rtl="0"/>
            <a:r>
              <a:rPr lang="en-US" dirty="0"/>
              <a:t>Baseline: 30 videos</a:t>
            </a:r>
          </a:p>
          <a:p>
            <a:pPr lvl="1" algn="l" rtl="0"/>
            <a:r>
              <a:rPr lang="en-US" dirty="0"/>
              <a:t>Disappointment: 90 videos</a:t>
            </a:r>
          </a:p>
          <a:p>
            <a:pPr lvl="1" algn="l" rtl="0"/>
            <a:r>
              <a:rPr lang="en-US" dirty="0"/>
              <a:t>Frustration: 89 videos</a:t>
            </a:r>
          </a:p>
        </p:txBody>
      </p:sp>
      <p:pic>
        <p:nvPicPr>
          <p:cNvPr id="4" name="S1-T3-A3-C1-3">
            <a:hlinkClick r:id="" action="ppaction://media"/>
            <a:extLst>
              <a:ext uri="{FF2B5EF4-FFF2-40B4-BE49-F238E27FC236}">
                <a16:creationId xmlns:a16="http://schemas.microsoft.com/office/drawing/2014/main" id="{823D66A2-6AAD-464C-EB9C-0C0BA136FC9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0295467" y="5791200"/>
            <a:ext cx="1896533" cy="1066800"/>
          </a:xfrm>
          <a:prstGeom prst="rect">
            <a:avLst/>
          </a:prstGeom>
        </p:spPr>
      </p:pic>
      <p:pic>
        <p:nvPicPr>
          <p:cNvPr id="5" name="S2-B-3">
            <a:hlinkClick r:id="" action="ppaction://media"/>
            <a:extLst>
              <a:ext uri="{FF2B5EF4-FFF2-40B4-BE49-F238E27FC236}">
                <a16:creationId xmlns:a16="http://schemas.microsoft.com/office/drawing/2014/main" id="{24222D3A-42F8-9829-0F27-D4B42CA69E8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8398932" y="5791200"/>
            <a:ext cx="1896532" cy="1066800"/>
          </a:xfrm>
          <a:prstGeom prst="rect">
            <a:avLst/>
          </a:prstGeom>
        </p:spPr>
      </p:pic>
      <p:pic>
        <p:nvPicPr>
          <p:cNvPr id="6" name="S21-T10-D3-C1-3">
            <a:hlinkClick r:id="" action="ppaction://media"/>
            <a:extLst>
              <a:ext uri="{FF2B5EF4-FFF2-40B4-BE49-F238E27FC236}">
                <a16:creationId xmlns:a16="http://schemas.microsoft.com/office/drawing/2014/main" id="{A04C620F-97DC-A877-774F-0B11719636C7}"/>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0295464" y="4724400"/>
            <a:ext cx="1896534" cy="1066800"/>
          </a:xfrm>
          <a:prstGeom prst="rect">
            <a:avLst/>
          </a:prstGeom>
        </p:spPr>
      </p:pic>
      <p:pic>
        <p:nvPicPr>
          <p:cNvPr id="7" name="S29-T2-F1-C1-3">
            <a:hlinkClick r:id="" action="ppaction://media"/>
            <a:extLst>
              <a:ext uri="{FF2B5EF4-FFF2-40B4-BE49-F238E27FC236}">
                <a16:creationId xmlns:a16="http://schemas.microsoft.com/office/drawing/2014/main" id="{77D67366-0D85-8B3C-F98F-FAB4053BAAAA}"/>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8398928" y="4724400"/>
            <a:ext cx="1896534" cy="1066800"/>
          </a:xfrm>
          <a:prstGeom prst="rect">
            <a:avLst/>
          </a:prstGeom>
        </p:spPr>
      </p:pic>
    </p:spTree>
    <p:extLst>
      <p:ext uri="{BB962C8B-B14F-4D97-AF65-F5344CB8AC3E}">
        <p14:creationId xmlns:p14="http://schemas.microsoft.com/office/powerpoint/2010/main" val="370505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9" fill="hold"/>
                                        <p:tgtEl>
                                          <p:spTgt spid="4"/>
                                        </p:tgtEl>
                                      </p:cBhvr>
                                    </p:cmd>
                                  </p:childTnLst>
                                </p:cTn>
                              </p:par>
                            </p:childTnLst>
                          </p:cTn>
                        </p:par>
                        <p:par>
                          <p:cTn id="7" fill="hold">
                            <p:stCondLst>
                              <p:cond delay="3029"/>
                            </p:stCondLst>
                            <p:childTnLst>
                              <p:par>
                                <p:cTn id="8" presetID="1" presetClass="mediacall" presetSubtype="0" fill="hold" nodeType="afterEffect">
                                  <p:stCondLst>
                                    <p:cond delay="0"/>
                                  </p:stCondLst>
                                  <p:childTnLst>
                                    <p:cmd type="call" cmd="playFrom(0.0)">
                                      <p:cBhvr>
                                        <p:cTn id="9" dur="3627" fill="hold"/>
                                        <p:tgtEl>
                                          <p:spTgt spid="5"/>
                                        </p:tgtEl>
                                      </p:cBhvr>
                                    </p:cmd>
                                  </p:childTnLst>
                                </p:cTn>
                              </p:par>
                            </p:childTnLst>
                          </p:cTn>
                        </p:par>
                        <p:par>
                          <p:cTn id="10" fill="hold">
                            <p:stCondLst>
                              <p:cond delay="6656"/>
                            </p:stCondLst>
                            <p:childTnLst>
                              <p:par>
                                <p:cTn id="11" presetID="1" presetClass="mediacall" presetSubtype="0" fill="hold" nodeType="afterEffect">
                                  <p:stCondLst>
                                    <p:cond delay="0"/>
                                  </p:stCondLst>
                                  <p:childTnLst>
                                    <p:cmd type="call" cmd="playFrom(0.0)">
                                      <p:cBhvr>
                                        <p:cTn id="12" dur="3072" fill="hold"/>
                                        <p:tgtEl>
                                          <p:spTgt spid="6"/>
                                        </p:tgtEl>
                                      </p:cBhvr>
                                    </p:cmd>
                                  </p:childTnLst>
                                </p:cTn>
                              </p:par>
                            </p:childTnLst>
                          </p:cTn>
                        </p:par>
                        <p:par>
                          <p:cTn id="13" fill="hold">
                            <p:stCondLst>
                              <p:cond delay="9728"/>
                            </p:stCondLst>
                            <p:childTnLst>
                              <p:par>
                                <p:cTn id="14" presetID="1" presetClass="mediacall" presetSubtype="0" fill="hold" nodeType="afterEffect">
                                  <p:stCondLst>
                                    <p:cond delay="0"/>
                                  </p:stCondLst>
                                  <p:childTnLst>
                                    <p:cmd type="call" cmd="playFrom(0.0)">
                                      <p:cBhvr>
                                        <p:cTn id="15" dur="30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video>
              <p:cMediaNode vol="80000">
                <p:cTn id="22" fill="hold" display="0">
                  <p:stCondLst>
                    <p:cond delay="indefinite"/>
                  </p:stCondLst>
                </p:cTn>
                <p:tgtEl>
                  <p:spTgt spid="5"/>
                </p:tgtEl>
              </p:cMediaNode>
            </p:video>
            <p:seq concurrent="1" nextAc="seek">
              <p:cTn id="23" restart="whenNotActive" fill="hold" evtFilter="cancelBubble" nodeType="interactiveSeq">
                <p:stCondLst>
                  <p:cond evt="onClick" delay="0">
                    <p:tgtEl>
                      <p:spTgt spid="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
                                        </p:tgtEl>
                                      </p:cBhvr>
                                    </p:cmd>
                                  </p:childTnLst>
                                </p:cTn>
                              </p:par>
                            </p:childTnLst>
                          </p:cTn>
                        </p:par>
                      </p:childTnLst>
                    </p:cTn>
                  </p:par>
                </p:childTnLst>
              </p:cTn>
              <p:nextCondLst>
                <p:cond evt="onClick" delay="0">
                  <p:tgtEl>
                    <p:spTgt spid="5"/>
                  </p:tgtEl>
                </p:cond>
              </p:nextCondLst>
            </p:seq>
            <p:video>
              <p:cMediaNode vol="80000">
                <p:cTn id="28" fill="hold" display="0">
                  <p:stCondLst>
                    <p:cond delay="indefinite"/>
                  </p:stCondLst>
                </p:cTn>
                <p:tgtEl>
                  <p:spTgt spid="6"/>
                </p:tgtEl>
              </p:cMediaNode>
            </p:video>
            <p:seq concurrent="1" nextAc="seek">
              <p:cTn id="29" restart="whenNotActive" fill="hold" evtFilter="cancelBubble" nodeType="interactiveSeq">
                <p:stCondLst>
                  <p:cond evt="onClick" delay="0">
                    <p:tgtEl>
                      <p:spTgt spid="6"/>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6"/>
                                        </p:tgtEl>
                                      </p:cBhvr>
                                    </p:cmd>
                                  </p:childTnLst>
                                </p:cTn>
                              </p:par>
                            </p:childTnLst>
                          </p:cTn>
                        </p:par>
                      </p:childTnLst>
                    </p:cTn>
                  </p:par>
                </p:childTnLst>
              </p:cTn>
              <p:nextCondLst>
                <p:cond evt="onClick" delay="0">
                  <p:tgtEl>
                    <p:spTgt spid="6"/>
                  </p:tgtEl>
                </p:cond>
              </p:nextCondLst>
            </p:seq>
            <p:video>
              <p:cMediaNode vol="80000">
                <p:cTn id="34" fill="hold" display="0">
                  <p:stCondLst>
                    <p:cond delay="indefinite"/>
                  </p:stCondLst>
                </p:cTn>
                <p:tgtEl>
                  <p:spTgt spid="7"/>
                </p:tgtEl>
              </p:cMediaNode>
            </p:video>
            <p:seq concurrent="1" nextAc="seek">
              <p:cTn id="35" restart="whenNotActive" fill="hold" evtFilter="cancelBubble" nodeType="interactiveSeq">
                <p:stCondLst>
                  <p:cond evt="onClick" delay="0">
                    <p:tgtEl>
                      <p:spTgt spid="7"/>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E16ADD9-7C74-B8BA-96B7-6ECD5C35A865}"/>
              </a:ext>
            </a:extLst>
          </p:cNvPr>
          <p:cNvSpPr>
            <a:spLocks noGrp="1"/>
          </p:cNvSpPr>
          <p:nvPr>
            <p:ph type="title"/>
          </p:nvPr>
        </p:nvSpPr>
        <p:spPr/>
        <p:txBody>
          <a:bodyPr/>
          <a:lstStyle/>
          <a:p>
            <a:pPr algn="ctr"/>
            <a:r>
              <a:rPr lang="en-US" b="1" dirty="0"/>
              <a:t>Dataset</a:t>
            </a:r>
          </a:p>
        </p:txBody>
      </p:sp>
      <p:sp>
        <p:nvSpPr>
          <p:cNvPr id="3" name="מציין מיקום תוכן 2">
            <a:extLst>
              <a:ext uri="{FF2B5EF4-FFF2-40B4-BE49-F238E27FC236}">
                <a16:creationId xmlns:a16="http://schemas.microsoft.com/office/drawing/2014/main" id="{7F9E6E3D-B677-D357-73A9-896ED2FBE3E1}"/>
              </a:ext>
            </a:extLst>
          </p:cNvPr>
          <p:cNvSpPr>
            <a:spLocks noGrp="1"/>
          </p:cNvSpPr>
          <p:nvPr>
            <p:ph idx="1"/>
          </p:nvPr>
        </p:nvSpPr>
        <p:spPr>
          <a:xfrm>
            <a:off x="838200" y="1378584"/>
            <a:ext cx="10515600" cy="4747895"/>
          </a:xfrm>
        </p:spPr>
        <p:txBody>
          <a:bodyPr>
            <a:normAutofit/>
          </a:bodyPr>
          <a:lstStyle/>
          <a:p>
            <a:pPr marL="0" indent="0" algn="l" rtl="0">
              <a:buNone/>
            </a:pPr>
            <a:r>
              <a:rPr lang="en-US" dirty="0"/>
              <a:t>To assess the performance of our model, we employ the </a:t>
            </a:r>
            <a:r>
              <a:rPr lang="en-US" b="1" dirty="0"/>
              <a:t>leave-one-out cross-validation (LOOCV)</a:t>
            </a:r>
            <a:r>
              <a:rPr lang="en-US" dirty="0"/>
              <a:t> technique. </a:t>
            </a:r>
          </a:p>
          <a:p>
            <a:pPr marL="0" indent="0" algn="l" rtl="0">
              <a:buNone/>
            </a:pPr>
            <a:r>
              <a:rPr lang="en-US" dirty="0"/>
              <a:t>Given that we have a total of 30 horses, we will train the model 30 times. Each time, we will exclude all frames from the videos of one specific horse as a </a:t>
            </a:r>
            <a:r>
              <a:rPr lang="en-US" b="1" dirty="0"/>
              <a:t>test</a:t>
            </a:r>
            <a:r>
              <a:rPr lang="en-US" dirty="0"/>
              <a:t> set for external validation. For the remaining frames, we randomly select 3 horses as a </a:t>
            </a:r>
            <a:r>
              <a:rPr lang="en-US" b="1" dirty="0"/>
              <a:t>validation</a:t>
            </a:r>
            <a:r>
              <a:rPr lang="en-US" dirty="0"/>
              <a:t> set, while the remaining 26 horses' frames are used for </a:t>
            </a:r>
            <a:r>
              <a:rPr lang="en-US" b="1" dirty="0"/>
              <a:t>training</a:t>
            </a:r>
            <a:r>
              <a:rPr lang="en-US" dirty="0"/>
              <a:t>.</a:t>
            </a:r>
          </a:p>
          <a:p>
            <a:pPr marL="0" indent="0" algn="l" rtl="0">
              <a:buNone/>
            </a:pPr>
            <a:r>
              <a:rPr lang="en-US" dirty="0"/>
              <a:t>The predictions are generated on a per-frame basis, so for every video in the dataset, we adopt a </a:t>
            </a:r>
            <a:r>
              <a:rPr lang="en-US" b="1" dirty="0">
                <a:solidFill>
                  <a:schemeClr val="accent6">
                    <a:lumMod val="75000"/>
                  </a:schemeClr>
                </a:solidFill>
              </a:rPr>
              <a:t>majority voting </a:t>
            </a:r>
            <a:r>
              <a:rPr lang="en-US" dirty="0"/>
              <a:t>approach </a:t>
            </a:r>
          </a:p>
          <a:p>
            <a:pPr marL="0" indent="0" algn="l" rtl="0">
              <a:spcBef>
                <a:spcPts val="0"/>
              </a:spcBef>
              <a:buNone/>
            </a:pPr>
            <a:r>
              <a:rPr lang="en-US" dirty="0"/>
              <a:t>to determine the overall prediction for that video.</a:t>
            </a:r>
          </a:p>
          <a:p>
            <a:pPr marL="0" indent="0" algn="l" rtl="0">
              <a:spcBef>
                <a:spcPts val="0"/>
              </a:spcBef>
              <a:buNone/>
            </a:pPr>
            <a:r>
              <a:rPr lang="en-US" dirty="0"/>
              <a:t>We can also use the </a:t>
            </a:r>
            <a:r>
              <a:rPr lang="en-US" b="1" dirty="0">
                <a:solidFill>
                  <a:schemeClr val="accent6">
                    <a:lumMod val="75000"/>
                  </a:schemeClr>
                </a:solidFill>
              </a:rPr>
              <a:t>average confidence level </a:t>
            </a:r>
            <a:r>
              <a:rPr lang="en-US" dirty="0"/>
              <a:t>approach.</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p:txBody>
      </p:sp>
      <p:pic>
        <p:nvPicPr>
          <p:cNvPr id="2050" name="Picture 2" descr="Cross-Validation in Machine Learning: How to Do It Right - neptune.ai">
            <a:extLst>
              <a:ext uri="{FF2B5EF4-FFF2-40B4-BE49-F238E27FC236}">
                <a16:creationId xmlns:a16="http://schemas.microsoft.com/office/drawing/2014/main" id="{CCF8F697-4634-8567-DF48-F2F9CF3D6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0720" y="4698413"/>
            <a:ext cx="2621280" cy="204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866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98E0EDB-BE3A-E747-62E5-D8B5E00E686F}"/>
              </a:ext>
            </a:extLst>
          </p:cNvPr>
          <p:cNvSpPr>
            <a:spLocks noGrp="1"/>
          </p:cNvSpPr>
          <p:nvPr>
            <p:ph type="title"/>
          </p:nvPr>
        </p:nvSpPr>
        <p:spPr/>
        <p:txBody>
          <a:bodyPr/>
          <a:lstStyle/>
          <a:p>
            <a:pPr algn="ctr"/>
            <a:r>
              <a:rPr lang="en-US" b="1" dirty="0"/>
              <a:t>Evaluating Our Model</a:t>
            </a:r>
            <a:endParaRPr lang="en-US" dirty="0"/>
          </a:p>
        </p:txBody>
      </p:sp>
      <p:sp>
        <p:nvSpPr>
          <p:cNvPr id="3" name="מציין מיקום תוכן 2">
            <a:extLst>
              <a:ext uri="{FF2B5EF4-FFF2-40B4-BE49-F238E27FC236}">
                <a16:creationId xmlns:a16="http://schemas.microsoft.com/office/drawing/2014/main" id="{31EEF707-A7CC-113B-589A-E48140661642}"/>
              </a:ext>
            </a:extLst>
          </p:cNvPr>
          <p:cNvSpPr>
            <a:spLocks noGrp="1"/>
          </p:cNvSpPr>
          <p:nvPr>
            <p:ph idx="1"/>
          </p:nvPr>
        </p:nvSpPr>
        <p:spPr>
          <a:xfrm>
            <a:off x="838200" y="1371600"/>
            <a:ext cx="10515600" cy="4805363"/>
          </a:xfrm>
        </p:spPr>
        <p:txBody>
          <a:bodyPr>
            <a:normAutofit fontScale="92500" lnSpcReduction="10000"/>
          </a:bodyPr>
          <a:lstStyle/>
          <a:p>
            <a:pPr marL="0" indent="0" algn="l" rtl="0">
              <a:buNone/>
            </a:pPr>
            <a:r>
              <a:rPr lang="en-US" sz="2000" dirty="0"/>
              <a:t>Given a set of predictions and the actual values (ground truth), let </a:t>
            </a:r>
            <a:r>
              <a:rPr lang="en-US" sz="2000" u="sng" dirty="0"/>
              <a:t>TP</a:t>
            </a:r>
            <a:r>
              <a:rPr lang="en-US" sz="2000" dirty="0"/>
              <a:t> be the number of True Positives, </a:t>
            </a:r>
            <a:r>
              <a:rPr lang="en-US" sz="2000" u="sng" dirty="0"/>
              <a:t>FP</a:t>
            </a:r>
            <a:r>
              <a:rPr lang="en-US" sz="2000" dirty="0"/>
              <a:t> the number of False Positives, </a:t>
            </a:r>
            <a:r>
              <a:rPr lang="en-US" sz="2000" u="sng" dirty="0"/>
              <a:t>TN</a:t>
            </a:r>
            <a:r>
              <a:rPr lang="en-US" sz="2000" dirty="0"/>
              <a:t> be the number of True Negatives, and </a:t>
            </a:r>
            <a:r>
              <a:rPr lang="en-US" sz="2000" u="sng" dirty="0"/>
              <a:t>FN</a:t>
            </a:r>
            <a:r>
              <a:rPr lang="en-US" sz="2000" dirty="0"/>
              <a:t> be the number of False Negatives.</a:t>
            </a:r>
          </a:p>
          <a:p>
            <a:pPr marL="0" indent="0" algn="l" rtl="0">
              <a:buNone/>
            </a:pPr>
            <a:r>
              <a:rPr lang="en-US" sz="2000" dirty="0"/>
              <a:t>The evaluation metrices are computed as follows:</a:t>
            </a:r>
          </a:p>
          <a:p>
            <a:pPr marL="0" indent="0" algn="l" rtl="0">
              <a:buNone/>
            </a:pPr>
            <a:r>
              <a:rPr lang="en-US" sz="2000" b="1" dirty="0"/>
              <a:t>Accuracy:</a:t>
            </a:r>
            <a:r>
              <a:rPr lang="en-US" sz="2000" dirty="0"/>
              <a:t> the proportion of correct predictions among all predictions (TP+TN / TP+TN+FP+FN).</a:t>
            </a:r>
          </a:p>
          <a:p>
            <a:pPr marL="0" indent="0" algn="l" rtl="0">
              <a:buNone/>
            </a:pPr>
            <a:r>
              <a:rPr lang="en-US" sz="2000" b="1" dirty="0"/>
              <a:t>Precision:</a:t>
            </a:r>
            <a:r>
              <a:rPr lang="en-US" sz="2000" dirty="0"/>
              <a:t> the proportion of true positive predictions among all positive predictions (TP / TP+FP).</a:t>
            </a:r>
          </a:p>
          <a:p>
            <a:pPr marL="0" indent="0" algn="l" rtl="0">
              <a:buNone/>
            </a:pPr>
            <a:r>
              <a:rPr lang="en-US" sz="2000" b="1" dirty="0"/>
              <a:t>Recall (sensitivity, true positive rate): </a:t>
            </a:r>
            <a:r>
              <a:rPr lang="en-US" sz="2000" dirty="0"/>
              <a:t>the proportion of true positive predictions among all actual positive values (TP / TP+FN).</a:t>
            </a:r>
          </a:p>
          <a:p>
            <a:pPr marL="0" indent="0" algn="l" rtl="0">
              <a:buNone/>
            </a:pPr>
            <a:r>
              <a:rPr lang="en-US" sz="2000" b="1" dirty="0"/>
              <a:t>F1 score: </a:t>
            </a:r>
            <a:r>
              <a:rPr lang="en-US" sz="2000" dirty="0"/>
              <a:t>the harmonic mean of precision and recall (2(</a:t>
            </a:r>
            <a:r>
              <a:rPr lang="en-US" sz="2000" dirty="0" err="1"/>
              <a:t>precisionrecall</a:t>
            </a:r>
            <a:r>
              <a:rPr lang="en-US" sz="2000" dirty="0"/>
              <a:t>) / (</a:t>
            </a:r>
            <a:r>
              <a:rPr lang="en-US" sz="2000" dirty="0" err="1"/>
              <a:t>precision+recall</a:t>
            </a:r>
            <a:r>
              <a:rPr lang="en-US" sz="2000" dirty="0"/>
              <a:t>)).</a:t>
            </a:r>
          </a:p>
          <a:p>
            <a:pPr marL="0" indent="0" algn="l" rtl="0">
              <a:buNone/>
            </a:pPr>
            <a:endParaRPr lang="en-US" sz="2000" dirty="0"/>
          </a:p>
          <a:p>
            <a:pPr marL="0" indent="0" algn="l" rtl="0">
              <a:buNone/>
            </a:pPr>
            <a:r>
              <a:rPr lang="en-US" sz="2000" dirty="0"/>
              <a:t>Note that all the metrices will be evaluated </a:t>
            </a:r>
            <a:r>
              <a:rPr lang="en-US" sz="2000" u="sng" dirty="0"/>
              <a:t>video-wise</a:t>
            </a:r>
            <a:r>
              <a:rPr lang="en-US" sz="2000" dirty="0"/>
              <a:t> (per video, not frame).</a:t>
            </a:r>
          </a:p>
          <a:p>
            <a:pPr marL="0" indent="0" algn="l" rtl="0">
              <a:buNone/>
            </a:pPr>
            <a:r>
              <a:rPr lang="en-US" sz="2000" dirty="0"/>
              <a:t>Additionally, we will examine the </a:t>
            </a:r>
            <a:r>
              <a:rPr lang="en-US" sz="2000" b="1" dirty="0"/>
              <a:t>confusion matrix</a:t>
            </a:r>
            <a:r>
              <a:rPr lang="en-US" sz="2000" dirty="0"/>
              <a:t> to explore the </a:t>
            </a:r>
          </a:p>
          <a:p>
            <a:pPr marL="0" indent="0" algn="l" rtl="0">
              <a:buNone/>
            </a:pPr>
            <a:r>
              <a:rPr lang="en-US" sz="2000" dirty="0"/>
              <a:t>possibility of consolidating the negative emotions</a:t>
            </a:r>
          </a:p>
          <a:p>
            <a:pPr marL="0" indent="0" algn="l" rtl="0">
              <a:buNone/>
            </a:pPr>
            <a:r>
              <a:rPr lang="en-US" sz="2000" dirty="0"/>
              <a:t> in order to improve accuracy.</a:t>
            </a:r>
          </a:p>
          <a:p>
            <a:pPr marL="0" indent="0" algn="l" rtl="0">
              <a:buNone/>
            </a:pPr>
            <a:endParaRPr lang="en-US" sz="2000" dirty="0"/>
          </a:p>
          <a:p>
            <a:pPr marL="0" indent="0" algn="l" rtl="0">
              <a:buNone/>
            </a:pPr>
            <a:endParaRPr lang="en-US" sz="2000" dirty="0"/>
          </a:p>
        </p:txBody>
      </p:sp>
      <p:pic>
        <p:nvPicPr>
          <p:cNvPr id="6146" name="Picture 2" descr="1.: Confusion matrix for multi-class classification. The confusion... |  Download Scientific Diagram">
            <a:extLst>
              <a:ext uri="{FF2B5EF4-FFF2-40B4-BE49-F238E27FC236}">
                <a16:creationId xmlns:a16="http://schemas.microsoft.com/office/drawing/2014/main" id="{26ABF336-6BAE-55B7-4E62-7FE54C7618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63" t="11211" r="7835" b="11082"/>
          <a:stretch/>
        </p:blipFill>
        <p:spPr bwMode="auto">
          <a:xfrm>
            <a:off x="8493760" y="4618644"/>
            <a:ext cx="3698240" cy="2239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094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3E60CA-8EF5-9640-CD1E-AD3EC13DBD47}"/>
              </a:ext>
            </a:extLst>
          </p:cNvPr>
          <p:cNvSpPr>
            <a:spLocks noGrp="1"/>
          </p:cNvSpPr>
          <p:nvPr>
            <p:ph type="title"/>
          </p:nvPr>
        </p:nvSpPr>
        <p:spPr/>
        <p:txBody>
          <a:bodyPr/>
          <a:lstStyle/>
          <a:p>
            <a:pPr algn="ctr"/>
            <a:r>
              <a:rPr lang="en-US" b="1" dirty="0"/>
              <a:t>Relevant Code</a:t>
            </a:r>
          </a:p>
        </p:txBody>
      </p:sp>
      <p:sp>
        <p:nvSpPr>
          <p:cNvPr id="3" name="מציין מיקום תוכן 2">
            <a:extLst>
              <a:ext uri="{FF2B5EF4-FFF2-40B4-BE49-F238E27FC236}">
                <a16:creationId xmlns:a16="http://schemas.microsoft.com/office/drawing/2014/main" id="{8BEFBBF1-9D54-7B0F-4DAC-20F5ADAF33FB}"/>
              </a:ext>
            </a:extLst>
          </p:cNvPr>
          <p:cNvSpPr>
            <a:spLocks noGrp="1"/>
          </p:cNvSpPr>
          <p:nvPr>
            <p:ph idx="1"/>
          </p:nvPr>
        </p:nvSpPr>
        <p:spPr>
          <a:xfrm>
            <a:off x="838200" y="1470024"/>
            <a:ext cx="10515600" cy="5133976"/>
          </a:xfrm>
        </p:spPr>
        <p:txBody>
          <a:bodyPr>
            <a:normAutofit/>
          </a:bodyPr>
          <a:lstStyle/>
          <a:p>
            <a:pPr marL="0" indent="0" algn="l" rtl="0">
              <a:buNone/>
            </a:pPr>
            <a:r>
              <a:rPr lang="en-US" sz="2400" b="1" dirty="0"/>
              <a:t>Our GitHub Repository: </a:t>
            </a:r>
            <a:r>
              <a:rPr lang="en-US" sz="2400" dirty="0">
                <a:hlinkClick r:id="rId2"/>
              </a:rPr>
              <a:t>https://github.com/HanaHasan04/FinalProject_2023.git</a:t>
            </a:r>
            <a:endParaRPr lang="en-US" sz="2400" dirty="0"/>
          </a:p>
          <a:p>
            <a:pPr marL="0" indent="0" algn="l" rtl="0">
              <a:buNone/>
            </a:pPr>
            <a:r>
              <a:rPr lang="en-US" sz="2400" dirty="0"/>
              <a:t>We have uploaded the following scripts:</a:t>
            </a:r>
          </a:p>
          <a:p>
            <a:pPr algn="l" rtl="0">
              <a:buFont typeface="Wingdings" panose="05000000000000000000" pitchFamily="2" charset="2"/>
              <a:buChar char="ü"/>
            </a:pPr>
            <a:r>
              <a:rPr lang="en-US" sz="2400" dirty="0"/>
              <a:t> Breaking videos into frames</a:t>
            </a:r>
          </a:p>
          <a:p>
            <a:pPr algn="l" rtl="0">
              <a:buFont typeface="Wingdings" panose="05000000000000000000" pitchFamily="2" charset="2"/>
              <a:buChar char="ü"/>
            </a:pPr>
            <a:r>
              <a:rPr lang="en-US" sz="2400" dirty="0"/>
              <a:t> YOLO face cropping</a:t>
            </a:r>
          </a:p>
          <a:p>
            <a:pPr algn="l" rtl="0">
              <a:buFont typeface="Wingdings" panose="05000000000000000000" pitchFamily="2" charset="2"/>
              <a:buChar char="ü"/>
            </a:pPr>
            <a:r>
              <a:rPr lang="en-US" sz="2400" dirty="0"/>
              <a:t> Center cropping</a:t>
            </a:r>
          </a:p>
          <a:p>
            <a:pPr algn="l" rtl="0">
              <a:buFont typeface="Wingdings" panose="05000000000000000000" pitchFamily="2" charset="2"/>
              <a:buChar char="ü"/>
            </a:pPr>
            <a:r>
              <a:rPr lang="en-US" sz="2400" dirty="0"/>
              <a:t> </a:t>
            </a:r>
            <a:r>
              <a:rPr lang="en-US" sz="2400" dirty="0" err="1"/>
              <a:t>Keras</a:t>
            </a:r>
            <a:r>
              <a:rPr lang="en-US" sz="2400" dirty="0"/>
              <a:t> classifier</a:t>
            </a:r>
          </a:p>
          <a:p>
            <a:pPr algn="l" rtl="0">
              <a:buFont typeface="Wingdings" panose="05000000000000000000" pitchFamily="2" charset="2"/>
              <a:buChar char="ü"/>
            </a:pPr>
            <a:r>
              <a:rPr lang="en-US" sz="2400" dirty="0"/>
              <a:t> LOOCV split</a:t>
            </a:r>
          </a:p>
          <a:p>
            <a:pPr algn="l" rtl="0">
              <a:buFont typeface="Wingdings" panose="05000000000000000000" pitchFamily="2" charset="2"/>
              <a:buChar char="ü"/>
            </a:pPr>
            <a:r>
              <a:rPr lang="en-US" sz="2400" dirty="0"/>
              <a:t> </a:t>
            </a:r>
            <a:r>
              <a:rPr lang="en-US" sz="2400" dirty="0" err="1"/>
              <a:t>PyTorch</a:t>
            </a:r>
            <a:r>
              <a:rPr lang="en-US" sz="2400" dirty="0"/>
              <a:t> classifier</a:t>
            </a:r>
          </a:p>
          <a:p>
            <a:pPr algn="l" rtl="0">
              <a:buFont typeface="Wingdings" panose="05000000000000000000" pitchFamily="2" charset="2"/>
              <a:buChar char="ü"/>
            </a:pPr>
            <a:r>
              <a:rPr lang="en-US" sz="2400" dirty="0"/>
              <a:t> Training a Mask-RCNN (template)</a:t>
            </a:r>
          </a:p>
          <a:p>
            <a:pPr algn="l" rtl="0">
              <a:buFont typeface="Wingdings" panose="05000000000000000000" pitchFamily="2" charset="2"/>
              <a:buChar char="ü"/>
            </a:pPr>
            <a:r>
              <a:rPr lang="en-US" sz="2400" dirty="0"/>
              <a:t> Vector embeddings from the CLIP image encoder</a:t>
            </a:r>
          </a:p>
          <a:p>
            <a:pPr algn="l" rtl="0">
              <a:buFont typeface="Wingdings" panose="05000000000000000000" pitchFamily="2" charset="2"/>
              <a:buChar char="ü"/>
            </a:pPr>
            <a:endParaRPr lang="en-US" sz="2400" dirty="0"/>
          </a:p>
        </p:txBody>
      </p:sp>
      <p:pic>
        <p:nvPicPr>
          <p:cNvPr id="1026" name="Picture 2" descr="GitHub Logos and Usage · GitHub">
            <a:extLst>
              <a:ext uri="{FF2B5EF4-FFF2-40B4-BE49-F238E27FC236}">
                <a16:creationId xmlns:a16="http://schemas.microsoft.com/office/drawing/2014/main" id="{E6E65A0C-094E-06B1-FADF-2D6609077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2800" y="4395788"/>
            <a:ext cx="24892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113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CB2FAA-EDDC-E4B8-D035-F2A982B9FC5C}"/>
              </a:ext>
            </a:extLst>
          </p:cNvPr>
          <p:cNvSpPr>
            <a:spLocks noGrp="1"/>
          </p:cNvSpPr>
          <p:nvPr>
            <p:ph type="title"/>
          </p:nvPr>
        </p:nvSpPr>
        <p:spPr/>
        <p:txBody>
          <a:bodyPr/>
          <a:lstStyle/>
          <a:p>
            <a:endParaRPr lang="en-US"/>
          </a:p>
        </p:txBody>
      </p:sp>
      <p:sp>
        <p:nvSpPr>
          <p:cNvPr id="3" name="מציין מיקום תוכן 2">
            <a:extLst>
              <a:ext uri="{FF2B5EF4-FFF2-40B4-BE49-F238E27FC236}">
                <a16:creationId xmlns:a16="http://schemas.microsoft.com/office/drawing/2014/main" id="{F9CE42A5-2210-64E7-B3F6-9D8E4D6694F0}"/>
              </a:ext>
            </a:extLst>
          </p:cNvPr>
          <p:cNvSpPr>
            <a:spLocks noGrp="1"/>
          </p:cNvSpPr>
          <p:nvPr>
            <p:ph idx="1"/>
          </p:nvPr>
        </p:nvSpPr>
        <p:spPr/>
        <p:txBody>
          <a:bodyPr/>
          <a:lstStyle/>
          <a:p>
            <a:endParaRPr lang="en-US"/>
          </a:p>
        </p:txBody>
      </p:sp>
      <p:pic>
        <p:nvPicPr>
          <p:cNvPr id="8194" name="Picture 2" descr="Free Google Thank You Slide &amp; PowerPoint Templates">
            <a:extLst>
              <a:ext uri="{FF2B5EF4-FFF2-40B4-BE49-F238E27FC236}">
                <a16:creationId xmlns:a16="http://schemas.microsoft.com/office/drawing/2014/main" id="{D017C34E-32FE-C070-B99D-F6A89D63A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926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79A80D8-EED3-2408-118F-77CC62C082F6}"/>
              </a:ext>
            </a:extLst>
          </p:cNvPr>
          <p:cNvSpPr>
            <a:spLocks noGrp="1"/>
          </p:cNvSpPr>
          <p:nvPr>
            <p:ph type="title"/>
          </p:nvPr>
        </p:nvSpPr>
        <p:spPr/>
        <p:txBody>
          <a:bodyPr/>
          <a:lstStyle/>
          <a:p>
            <a:pPr algn="ctr"/>
            <a:r>
              <a:rPr lang="en-US" b="1" dirty="0"/>
              <a:t>Data</a:t>
            </a:r>
            <a:endParaRPr lang="en-US" dirty="0"/>
          </a:p>
        </p:txBody>
      </p:sp>
      <p:pic>
        <p:nvPicPr>
          <p:cNvPr id="7" name="תמונה 6" descr="תמונה שמכילה טבלה&#10;&#10;התיאור נוצר באופן אוטומטי">
            <a:extLst>
              <a:ext uri="{FF2B5EF4-FFF2-40B4-BE49-F238E27FC236}">
                <a16:creationId xmlns:a16="http://schemas.microsoft.com/office/drawing/2014/main" id="{FDBFFE72-ABBD-0429-78E2-6FC57D3BABE6}"/>
              </a:ext>
            </a:extLst>
          </p:cNvPr>
          <p:cNvPicPr>
            <a:picLocks noChangeAspect="1"/>
          </p:cNvPicPr>
          <p:nvPr/>
        </p:nvPicPr>
        <p:blipFill rotWithShape="1">
          <a:blip r:embed="rId2">
            <a:extLst>
              <a:ext uri="{28A0092B-C50C-407E-A947-70E740481C1C}">
                <a14:useLocalDpi xmlns:a14="http://schemas.microsoft.com/office/drawing/2010/main" val="0"/>
              </a:ext>
            </a:extLst>
          </a:blip>
          <a:srcRect l="7214" r="7590"/>
          <a:stretch/>
        </p:blipFill>
        <p:spPr>
          <a:xfrm>
            <a:off x="4632960" y="2301240"/>
            <a:ext cx="7559040" cy="3429000"/>
          </a:xfrm>
          <a:prstGeom prst="rect">
            <a:avLst/>
          </a:prstGeom>
        </p:spPr>
      </p:pic>
      <p:pic>
        <p:nvPicPr>
          <p:cNvPr id="11" name="מציין מיקום תוכן 10" descr="תמונה שמכילה טבלה&#10;&#10;התיאור נוצר באופן אוטומטי">
            <a:extLst>
              <a:ext uri="{FF2B5EF4-FFF2-40B4-BE49-F238E27FC236}">
                <a16:creationId xmlns:a16="http://schemas.microsoft.com/office/drawing/2014/main" id="{02F66E86-80F2-3F6D-B4DF-45B605CC5D6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985"/>
          <a:stretch/>
        </p:blipFill>
        <p:spPr>
          <a:xfrm>
            <a:off x="0" y="2301240"/>
            <a:ext cx="4500880" cy="3629172"/>
          </a:xfrm>
        </p:spPr>
      </p:pic>
    </p:spTree>
    <p:extLst>
      <p:ext uri="{BB962C8B-B14F-4D97-AF65-F5344CB8AC3E}">
        <p14:creationId xmlns:p14="http://schemas.microsoft.com/office/powerpoint/2010/main" val="3958746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B0D846-BD11-7B39-5216-CFE4990F5003}"/>
              </a:ext>
            </a:extLst>
          </p:cNvPr>
          <p:cNvSpPr>
            <a:spLocks noGrp="1"/>
          </p:cNvSpPr>
          <p:nvPr>
            <p:ph type="title"/>
          </p:nvPr>
        </p:nvSpPr>
        <p:spPr/>
        <p:txBody>
          <a:bodyPr/>
          <a:lstStyle/>
          <a:p>
            <a:pPr algn="ctr"/>
            <a:r>
              <a:rPr lang="en-US" b="1"/>
              <a:t>Motivation</a:t>
            </a:r>
            <a:endParaRPr lang="en-US" dirty="0"/>
          </a:p>
        </p:txBody>
      </p:sp>
      <p:sp>
        <p:nvSpPr>
          <p:cNvPr id="3" name="מציין מיקום תוכן 2">
            <a:extLst>
              <a:ext uri="{FF2B5EF4-FFF2-40B4-BE49-F238E27FC236}">
                <a16:creationId xmlns:a16="http://schemas.microsoft.com/office/drawing/2014/main" id="{3EDBBE75-8F66-DE91-DD9D-0FA11A6E4BD3}"/>
              </a:ext>
            </a:extLst>
          </p:cNvPr>
          <p:cNvSpPr>
            <a:spLocks noGrp="1"/>
          </p:cNvSpPr>
          <p:nvPr>
            <p:ph idx="1"/>
          </p:nvPr>
        </p:nvSpPr>
        <p:spPr/>
        <p:txBody>
          <a:bodyPr/>
          <a:lstStyle/>
          <a:p>
            <a:pPr algn="l" rtl="0"/>
            <a:r>
              <a:rPr lang="en-US" dirty="0"/>
              <a:t>Train an emotional state classification model</a:t>
            </a:r>
          </a:p>
          <a:p>
            <a:pPr algn="l" rtl="0"/>
            <a:r>
              <a:rPr lang="en-US" dirty="0"/>
              <a:t>Predict emotional state for video samples</a:t>
            </a:r>
          </a:p>
          <a:p>
            <a:pPr algn="l" rtl="0"/>
            <a:r>
              <a:rPr lang="en-US" dirty="0"/>
              <a:t>Visualize emotional states predictions </a:t>
            </a:r>
          </a:p>
          <a:p>
            <a:pPr marL="0" indent="0" algn="l" rtl="0">
              <a:buNone/>
            </a:pPr>
            <a:r>
              <a:rPr lang="en-US" dirty="0"/>
              <a:t>  (4-classes emotion with confidence level)</a:t>
            </a:r>
          </a:p>
          <a:p>
            <a:pPr algn="l" rtl="0"/>
            <a:endParaRPr lang="en-US" dirty="0"/>
          </a:p>
          <a:p>
            <a:pPr marL="0" indent="0" algn="l" rtl="0">
              <a:buNone/>
            </a:pPr>
            <a:endParaRPr lang="en-US" dirty="0"/>
          </a:p>
          <a:p>
            <a:pPr marL="0" indent="0" algn="l" rtl="0">
              <a:buNone/>
            </a:pPr>
            <a:endParaRPr lang="en-US" dirty="0"/>
          </a:p>
          <a:p>
            <a:pPr marL="0" indent="0" algn="l" rtl="0">
              <a:buNone/>
            </a:pPr>
            <a:endParaRPr lang="en-US" dirty="0"/>
          </a:p>
        </p:txBody>
      </p:sp>
      <p:pic>
        <p:nvPicPr>
          <p:cNvPr id="7" name="תמונה 6">
            <a:extLst>
              <a:ext uri="{FF2B5EF4-FFF2-40B4-BE49-F238E27FC236}">
                <a16:creationId xmlns:a16="http://schemas.microsoft.com/office/drawing/2014/main" id="{9C5A5302-E4C8-4113-D5FB-A1BC679CDFB0}"/>
              </a:ext>
            </a:extLst>
          </p:cNvPr>
          <p:cNvPicPr>
            <a:picLocks noChangeAspect="1"/>
          </p:cNvPicPr>
          <p:nvPr/>
        </p:nvPicPr>
        <p:blipFill>
          <a:blip r:embed="rId2"/>
          <a:stretch>
            <a:fillRect/>
          </a:stretch>
        </p:blipFill>
        <p:spPr>
          <a:xfrm>
            <a:off x="3863860" y="4001294"/>
            <a:ext cx="4464279" cy="2533780"/>
          </a:xfrm>
          <a:prstGeom prst="rect">
            <a:avLst/>
          </a:prstGeom>
        </p:spPr>
      </p:pic>
    </p:spTree>
    <p:extLst>
      <p:ext uri="{BB962C8B-B14F-4D97-AF65-F5344CB8AC3E}">
        <p14:creationId xmlns:p14="http://schemas.microsoft.com/office/powerpoint/2010/main" val="22433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7CDB41-F578-9A21-96BC-285627E11D3A}"/>
              </a:ext>
            </a:extLst>
          </p:cNvPr>
          <p:cNvSpPr>
            <a:spLocks noGrp="1"/>
          </p:cNvSpPr>
          <p:nvPr>
            <p:ph type="title"/>
          </p:nvPr>
        </p:nvSpPr>
        <p:spPr/>
        <p:txBody>
          <a:bodyPr/>
          <a:lstStyle/>
          <a:p>
            <a:pPr algn="ctr"/>
            <a:r>
              <a:rPr lang="en-US" b="1" dirty="0"/>
              <a:t>Our Work</a:t>
            </a:r>
          </a:p>
        </p:txBody>
      </p:sp>
      <p:sp>
        <p:nvSpPr>
          <p:cNvPr id="3" name="מציין מיקום תוכן 2">
            <a:extLst>
              <a:ext uri="{FF2B5EF4-FFF2-40B4-BE49-F238E27FC236}">
                <a16:creationId xmlns:a16="http://schemas.microsoft.com/office/drawing/2014/main" id="{C22231D2-F2C9-A244-AF7D-5309027F8A82}"/>
              </a:ext>
            </a:extLst>
          </p:cNvPr>
          <p:cNvSpPr>
            <a:spLocks noGrp="1"/>
          </p:cNvSpPr>
          <p:nvPr>
            <p:ph idx="1"/>
          </p:nvPr>
        </p:nvSpPr>
        <p:spPr>
          <a:xfrm>
            <a:off x="838200" y="1876425"/>
            <a:ext cx="10515600" cy="4351338"/>
          </a:xfrm>
        </p:spPr>
        <p:txBody>
          <a:bodyPr/>
          <a:lstStyle/>
          <a:p>
            <a:pPr algn="l" rtl="0">
              <a:buFont typeface="Courier New" panose="02070309020205020404" pitchFamily="49" charset="0"/>
              <a:buChar char="o"/>
            </a:pPr>
            <a:r>
              <a:rPr lang="en-US" dirty="0"/>
              <a:t> </a:t>
            </a:r>
            <a:r>
              <a:rPr lang="en-US" b="1" dirty="0"/>
              <a:t>November 2022: </a:t>
            </a:r>
            <a:r>
              <a:rPr lang="en-US" dirty="0"/>
              <a:t>Finding our AWESOME supervisors!</a:t>
            </a:r>
          </a:p>
          <a:p>
            <a:pPr marL="0" indent="0" algn="l" rtl="0">
              <a:buNone/>
            </a:pPr>
            <a:r>
              <a:rPr lang="en-US" dirty="0"/>
              <a:t>Reaching out to Dr. Anna </a:t>
            </a:r>
            <a:r>
              <a:rPr lang="en-US" dirty="0" err="1"/>
              <a:t>Zamansky</a:t>
            </a:r>
            <a:r>
              <a:rPr lang="en-US" dirty="0"/>
              <a:t>, the head of Tech4Animals lab and Associate Professor at the Information Systems Department.</a:t>
            </a:r>
          </a:p>
          <a:p>
            <a:pPr marL="0" indent="0" algn="l" rtl="0">
              <a:buNone/>
            </a:pPr>
            <a:r>
              <a:rPr lang="en-US" dirty="0">
                <a:solidFill>
                  <a:srgbClr val="222222"/>
                </a:solidFill>
              </a:rPr>
              <a:t>We were fortunate to be assigned to the </a:t>
            </a:r>
            <a:r>
              <a:rPr lang="en-US" i="1" dirty="0">
                <a:solidFill>
                  <a:srgbClr val="222222"/>
                </a:solidFill>
              </a:rPr>
              <a:t>horse emotion classification</a:t>
            </a:r>
            <a:r>
              <a:rPr lang="en-US" dirty="0">
                <a:solidFill>
                  <a:srgbClr val="222222"/>
                </a:solidFill>
              </a:rPr>
              <a:t> project under the direct supervision of the PhD candidate Marcelo </a:t>
            </a:r>
            <a:r>
              <a:rPr lang="en-US" dirty="0" err="1">
                <a:solidFill>
                  <a:srgbClr val="222222"/>
                </a:solidFill>
              </a:rPr>
              <a:t>Feighelstein</a:t>
            </a:r>
            <a:r>
              <a:rPr lang="en-US" dirty="0">
                <a:solidFill>
                  <a:srgbClr val="222222"/>
                </a:solidFill>
              </a:rPr>
              <a:t>.</a:t>
            </a:r>
          </a:p>
          <a:p>
            <a:pPr marL="0" indent="0" algn="l" rtl="0">
              <a:buNone/>
            </a:pPr>
            <a:endParaRPr lang="en-US" dirty="0">
              <a:solidFill>
                <a:srgbClr val="222222"/>
              </a:solidFill>
            </a:endParaRPr>
          </a:p>
          <a:p>
            <a:pPr marL="0" indent="0" algn="l" rtl="0">
              <a:buNone/>
            </a:pPr>
            <a:endParaRPr lang="en-US" dirty="0">
              <a:solidFill>
                <a:srgbClr val="222222"/>
              </a:solidFill>
            </a:endParaRPr>
          </a:p>
          <a:p>
            <a:pPr marL="0" indent="0" algn="l" rtl="0">
              <a:buNone/>
            </a:pPr>
            <a:endParaRPr lang="en-US" dirty="0">
              <a:solidFill>
                <a:srgbClr val="222222"/>
              </a:solidFill>
            </a:endParaRPr>
          </a:p>
          <a:p>
            <a:pPr marL="0" indent="0" algn="l" rtl="0">
              <a:buNone/>
            </a:pPr>
            <a:endParaRPr lang="en-US" dirty="0"/>
          </a:p>
        </p:txBody>
      </p:sp>
      <p:pic>
        <p:nvPicPr>
          <p:cNvPr id="2053" name="Picture 5">
            <a:extLst>
              <a:ext uri="{FF2B5EF4-FFF2-40B4-BE49-F238E27FC236}">
                <a16:creationId xmlns:a16="http://schemas.microsoft.com/office/drawing/2014/main" id="{491A8409-61F1-CF19-11F4-7C2B2E14E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07280"/>
            <a:ext cx="1950720" cy="195072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F7ED8B40-F190-A711-90A5-49AC4374C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280" y="4907280"/>
            <a:ext cx="1950720" cy="195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236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D3456B-8AF7-9DEB-34D6-4637BD4D881A}"/>
              </a:ext>
            </a:extLst>
          </p:cNvPr>
          <p:cNvSpPr>
            <a:spLocks noGrp="1"/>
          </p:cNvSpPr>
          <p:nvPr>
            <p:ph type="title"/>
          </p:nvPr>
        </p:nvSpPr>
        <p:spPr/>
        <p:txBody>
          <a:bodyPr/>
          <a:lstStyle/>
          <a:p>
            <a:pPr algn="ctr"/>
            <a:r>
              <a:rPr lang="en-US" b="1" dirty="0"/>
              <a:t>Our Work</a:t>
            </a:r>
            <a:endParaRPr lang="en-US" dirty="0"/>
          </a:p>
        </p:txBody>
      </p:sp>
      <p:sp>
        <p:nvSpPr>
          <p:cNvPr id="3" name="מציין מיקום תוכן 2">
            <a:extLst>
              <a:ext uri="{FF2B5EF4-FFF2-40B4-BE49-F238E27FC236}">
                <a16:creationId xmlns:a16="http://schemas.microsoft.com/office/drawing/2014/main" id="{A12AA1D8-DC61-19DD-5EEF-6E2998771D71}"/>
              </a:ext>
            </a:extLst>
          </p:cNvPr>
          <p:cNvSpPr>
            <a:spLocks noGrp="1"/>
          </p:cNvSpPr>
          <p:nvPr>
            <p:ph idx="1"/>
          </p:nvPr>
        </p:nvSpPr>
        <p:spPr/>
        <p:txBody>
          <a:bodyPr/>
          <a:lstStyle/>
          <a:p>
            <a:pPr algn="l" rtl="0">
              <a:buFont typeface="Courier New" panose="02070309020205020404" pitchFamily="49" charset="0"/>
              <a:buChar char="o"/>
            </a:pPr>
            <a:r>
              <a:rPr lang="en-US" b="1" dirty="0"/>
              <a:t> December 2022: </a:t>
            </a:r>
            <a:r>
              <a:rPr lang="en-US" dirty="0"/>
              <a:t>Getting Started…</a:t>
            </a:r>
          </a:p>
          <a:p>
            <a:pPr marL="0" indent="0" algn="l" rtl="0">
              <a:buNone/>
            </a:pPr>
            <a:r>
              <a:rPr lang="en-US" dirty="0"/>
              <a:t>We began working on the project by familiarizing ourselves with the data and the work plan. </a:t>
            </a:r>
          </a:p>
          <a:p>
            <a:pPr marL="0" indent="0" algn="l" rtl="0">
              <a:buNone/>
            </a:pPr>
            <a:r>
              <a:rPr lang="en-US" dirty="0"/>
              <a:t>We also had to learn about the relevant libraries and techniques in Python for handling images, including OpenCV and PIL. </a:t>
            </a:r>
          </a:p>
          <a:p>
            <a:pPr marL="0" indent="0" algn="l" rtl="0">
              <a:buNone/>
            </a:pPr>
            <a:r>
              <a:rPr lang="en-US" dirty="0"/>
              <a:t>Additionally, we were given access to “</a:t>
            </a:r>
            <a:r>
              <a:rPr lang="en-US" dirty="0" err="1"/>
              <a:t>PyImageSearch</a:t>
            </a:r>
            <a:r>
              <a:rPr lang="en-US" dirty="0"/>
              <a:t>” to learn about deep learning and computer vision. We were taking the “Image Processing” course with </a:t>
            </a:r>
            <a:r>
              <a:rPr lang="en-US" dirty="0" err="1"/>
              <a:t>Hagit</a:t>
            </a:r>
            <a:r>
              <a:rPr lang="en-US" dirty="0"/>
              <a:t> as well.</a:t>
            </a:r>
          </a:p>
          <a:p>
            <a:pPr marL="0" indent="0" algn="l" rtl="0">
              <a:buNone/>
            </a:pPr>
            <a:endParaRPr lang="en-US" b="1" dirty="0"/>
          </a:p>
          <a:p>
            <a:pPr marL="0" indent="0" algn="l" rtl="0">
              <a:buNone/>
            </a:pPr>
            <a:endParaRPr lang="en-US" b="1" dirty="0"/>
          </a:p>
          <a:p>
            <a:pPr marL="0" indent="0" algn="l" rtl="0">
              <a:buNone/>
            </a:pPr>
            <a:endParaRPr lang="en-US" b="1" dirty="0"/>
          </a:p>
          <a:p>
            <a:pPr marL="0" indent="0" algn="l" rtl="0">
              <a:buNone/>
            </a:pPr>
            <a:endParaRPr lang="en-US" b="1" dirty="0"/>
          </a:p>
        </p:txBody>
      </p:sp>
      <p:pic>
        <p:nvPicPr>
          <p:cNvPr id="3074" name="Picture 2" descr="pyimagesearch (PyImageSearch)">
            <a:extLst>
              <a:ext uri="{FF2B5EF4-FFF2-40B4-BE49-F238E27FC236}">
                <a16:creationId xmlns:a16="http://schemas.microsoft.com/office/drawing/2014/main" id="{7AA6FA8C-F34F-2386-0A9B-59B51ECA1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596" y="5517208"/>
            <a:ext cx="5744807" cy="131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204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A000BC-4FE1-1122-2B6A-018F27E3D048}"/>
              </a:ext>
            </a:extLst>
          </p:cNvPr>
          <p:cNvSpPr>
            <a:spLocks noGrp="1"/>
          </p:cNvSpPr>
          <p:nvPr>
            <p:ph type="title"/>
          </p:nvPr>
        </p:nvSpPr>
        <p:spPr/>
        <p:txBody>
          <a:bodyPr/>
          <a:lstStyle/>
          <a:p>
            <a:pPr algn="ctr"/>
            <a:r>
              <a:rPr lang="en-US" b="1" dirty="0"/>
              <a:t>Our Work – Preprocessing</a:t>
            </a:r>
          </a:p>
        </p:txBody>
      </p:sp>
      <p:sp>
        <p:nvSpPr>
          <p:cNvPr id="3" name="מציין מיקום תוכן 2">
            <a:extLst>
              <a:ext uri="{FF2B5EF4-FFF2-40B4-BE49-F238E27FC236}">
                <a16:creationId xmlns:a16="http://schemas.microsoft.com/office/drawing/2014/main" id="{873E354D-7907-636B-4DAA-38AAA1AA4A62}"/>
              </a:ext>
            </a:extLst>
          </p:cNvPr>
          <p:cNvSpPr>
            <a:spLocks noGrp="1"/>
          </p:cNvSpPr>
          <p:nvPr>
            <p:ph idx="1"/>
          </p:nvPr>
        </p:nvSpPr>
        <p:spPr/>
        <p:txBody>
          <a:bodyPr/>
          <a:lstStyle/>
          <a:p>
            <a:pPr marL="0" indent="0" algn="l">
              <a:buNone/>
            </a:pPr>
            <a:r>
              <a:rPr lang="en-US" b="1" dirty="0"/>
              <a:t>Motivation:</a:t>
            </a:r>
          </a:p>
          <a:p>
            <a:pPr algn="l" rtl="0">
              <a:buFont typeface="Wingdings" panose="05000000000000000000" pitchFamily="2" charset="2"/>
              <a:buChar char="ü"/>
            </a:pPr>
            <a:r>
              <a:rPr lang="en-US" dirty="0"/>
              <a:t> The original video frames contain background clutter.</a:t>
            </a:r>
          </a:p>
          <a:p>
            <a:pPr algn="l" rtl="0">
              <a:buFont typeface="Wingdings" panose="05000000000000000000" pitchFamily="2" charset="2"/>
              <a:buChar char="ü"/>
            </a:pPr>
            <a:r>
              <a:rPr lang="en-US" dirty="0"/>
              <a:t> We aim to focus on the </a:t>
            </a:r>
            <a:r>
              <a:rPr lang="en-US" u="sng" dirty="0"/>
              <a:t>facial expressions</a:t>
            </a:r>
            <a:r>
              <a:rPr lang="en-US" dirty="0"/>
              <a:t> of the horses and avoid learning other emotional state predictors (e.g. horse body postures).</a:t>
            </a:r>
          </a:p>
          <a:p>
            <a:pPr marL="0" indent="0" algn="l" rtl="0">
              <a:buNone/>
            </a:pPr>
            <a:r>
              <a:rPr lang="en-US" b="1" dirty="0"/>
              <a:t>Work Plan:</a:t>
            </a:r>
          </a:p>
          <a:p>
            <a:pPr algn="l" rtl="0">
              <a:buFont typeface="Wingdings" panose="05000000000000000000" pitchFamily="2" charset="2"/>
              <a:buChar char="ü"/>
            </a:pPr>
            <a:r>
              <a:rPr lang="en-US" b="1" dirty="0"/>
              <a:t> </a:t>
            </a:r>
            <a:r>
              <a:rPr lang="en-US" dirty="0"/>
              <a:t>Crop the facial bounding box from each image.</a:t>
            </a:r>
            <a:endParaRPr lang="en-US" b="1" dirty="0"/>
          </a:p>
          <a:p>
            <a:pPr marL="0" indent="0" algn="l" rtl="0">
              <a:buNone/>
            </a:pPr>
            <a:endParaRPr lang="en-US" dirty="0"/>
          </a:p>
        </p:txBody>
      </p:sp>
      <p:pic>
        <p:nvPicPr>
          <p:cNvPr id="5" name="תמונה 4">
            <a:extLst>
              <a:ext uri="{FF2B5EF4-FFF2-40B4-BE49-F238E27FC236}">
                <a16:creationId xmlns:a16="http://schemas.microsoft.com/office/drawing/2014/main" id="{D7F36B9A-F6F2-5823-DE6B-DF436ECA5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160" y="4854272"/>
            <a:ext cx="1097280" cy="2003728"/>
          </a:xfrm>
          <a:prstGeom prst="rect">
            <a:avLst/>
          </a:prstGeom>
        </p:spPr>
      </p:pic>
      <p:pic>
        <p:nvPicPr>
          <p:cNvPr id="7" name="תמונה 6" descr="תמונה שמכילה מסתכל, חום, לבן, יונק&#10;&#10;התיאור נוצר באופן אוטומטי">
            <a:extLst>
              <a:ext uri="{FF2B5EF4-FFF2-40B4-BE49-F238E27FC236}">
                <a16:creationId xmlns:a16="http://schemas.microsoft.com/office/drawing/2014/main" id="{D220CDAB-F13B-EDD4-8A49-D7CE234AD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457" y="4854272"/>
            <a:ext cx="3562183" cy="2003728"/>
          </a:xfrm>
          <a:prstGeom prst="rect">
            <a:avLst/>
          </a:prstGeom>
        </p:spPr>
      </p:pic>
      <p:cxnSp>
        <p:nvCxnSpPr>
          <p:cNvPr id="9" name="מחבר חץ ישר 8">
            <a:extLst>
              <a:ext uri="{FF2B5EF4-FFF2-40B4-BE49-F238E27FC236}">
                <a16:creationId xmlns:a16="http://schemas.microsoft.com/office/drawing/2014/main" id="{79EAC1F7-40E9-5B5F-0A0C-C6F89B3D1BF4}"/>
              </a:ext>
            </a:extLst>
          </p:cNvPr>
          <p:cNvCxnSpPr>
            <a:stCxn id="7" idx="3"/>
            <a:endCxn id="5" idx="1"/>
          </p:cNvCxnSpPr>
          <p:nvPr/>
        </p:nvCxnSpPr>
        <p:spPr>
          <a:xfrm>
            <a:off x="5164640" y="5856136"/>
            <a:ext cx="32275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74345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65347F-8F9C-8F8C-EFB4-91D477E71E08}"/>
              </a:ext>
            </a:extLst>
          </p:cNvPr>
          <p:cNvSpPr>
            <a:spLocks noGrp="1"/>
          </p:cNvSpPr>
          <p:nvPr>
            <p:ph type="title"/>
          </p:nvPr>
        </p:nvSpPr>
        <p:spPr/>
        <p:txBody>
          <a:bodyPr/>
          <a:lstStyle/>
          <a:p>
            <a:pPr algn="ctr"/>
            <a:r>
              <a:rPr lang="en-US" b="1" dirty="0"/>
              <a:t>Our Work</a:t>
            </a:r>
            <a:endParaRPr lang="en-US" dirty="0"/>
          </a:p>
        </p:txBody>
      </p:sp>
      <p:sp>
        <p:nvSpPr>
          <p:cNvPr id="3" name="מציין מיקום תוכן 2">
            <a:extLst>
              <a:ext uri="{FF2B5EF4-FFF2-40B4-BE49-F238E27FC236}">
                <a16:creationId xmlns:a16="http://schemas.microsoft.com/office/drawing/2014/main" id="{096237C3-77CB-D9C3-FF87-D8C09359B8E6}"/>
              </a:ext>
            </a:extLst>
          </p:cNvPr>
          <p:cNvSpPr>
            <a:spLocks noGrp="1"/>
          </p:cNvSpPr>
          <p:nvPr>
            <p:ph idx="1"/>
          </p:nvPr>
        </p:nvSpPr>
        <p:spPr>
          <a:xfrm>
            <a:off x="652780" y="1825624"/>
            <a:ext cx="10886440" cy="4808855"/>
          </a:xfrm>
        </p:spPr>
        <p:txBody>
          <a:bodyPr>
            <a:normAutofit/>
          </a:bodyPr>
          <a:lstStyle/>
          <a:p>
            <a:pPr algn="l" rtl="0">
              <a:buFont typeface="Courier New" panose="02070309020205020404" pitchFamily="49" charset="0"/>
              <a:buChar char="o"/>
            </a:pPr>
            <a:r>
              <a:rPr lang="en-US" b="1" dirty="0"/>
              <a:t> January-March 2023: </a:t>
            </a:r>
            <a:r>
              <a:rPr lang="en-US" dirty="0"/>
              <a:t>Trying different things</a:t>
            </a:r>
          </a:p>
          <a:p>
            <a:pPr lvl="1" algn="l" rtl="0">
              <a:buFont typeface="Courier New" panose="02070309020205020404" pitchFamily="49" charset="0"/>
              <a:buChar char="o"/>
            </a:pPr>
            <a:r>
              <a:rPr lang="en-US" dirty="0"/>
              <a:t> </a:t>
            </a:r>
            <a:r>
              <a:rPr lang="en-US" u="sng" dirty="0"/>
              <a:t>Breaking the videos into frames</a:t>
            </a:r>
            <a:r>
              <a:rPr lang="en-US" dirty="0"/>
              <a:t>, which resulted in approximately 179 frames per video</a:t>
            </a:r>
          </a:p>
          <a:p>
            <a:pPr marL="457200" lvl="1" indent="0" algn="l" rtl="0">
              <a:buNone/>
            </a:pPr>
            <a:r>
              <a:rPr lang="en-US" dirty="0"/>
              <a:t>	</a:t>
            </a:r>
            <a:r>
              <a:rPr lang="en-US" b="1" dirty="0"/>
              <a:t>Why?</a:t>
            </a:r>
            <a:r>
              <a:rPr lang="en-US" dirty="0"/>
              <a:t> We will be working with a dataset of images (frames), </a:t>
            </a:r>
          </a:p>
          <a:p>
            <a:pPr marL="457200" lvl="1" indent="0" algn="l" rtl="0">
              <a:buNone/>
            </a:pPr>
            <a:r>
              <a:rPr lang="en-US" dirty="0"/>
              <a:t>	which can be handled either as (</a:t>
            </a:r>
            <a:r>
              <a:rPr lang="en-US" dirty="0" err="1"/>
              <a:t>i</a:t>
            </a:r>
            <a:r>
              <a:rPr lang="en-US" dirty="0"/>
              <a:t>) single frames or as (ii) a sequence of frames. 	Based on previous work at the Tech4Animals lab, we found that the prevalent 	approach in the context of automated recognition of emotional states and 	pain in animals is the single-frame basis. </a:t>
            </a:r>
          </a:p>
          <a:p>
            <a:pPr marL="457200" lvl="1" indent="0" algn="l" rtl="0">
              <a:buNone/>
            </a:pPr>
            <a:r>
              <a:rPr lang="en-US" dirty="0"/>
              <a:t>	We assume that the frames can capture information on the emotional state of 	the horses effectively. </a:t>
            </a:r>
          </a:p>
          <a:p>
            <a:pPr marL="457200" lvl="1" indent="0" algn="l" rtl="0">
              <a:buNone/>
            </a:pPr>
            <a:r>
              <a:rPr lang="en-US" dirty="0"/>
              <a:t>	Therefore, we 	decided to extract single frames from the videos and label them 	accordingly to create our final dataset.</a:t>
            </a:r>
          </a:p>
          <a:p>
            <a:pPr marL="457200" lvl="1" indent="0" algn="l" rtl="0">
              <a:buNone/>
            </a:pPr>
            <a:endParaRPr lang="en-US" dirty="0"/>
          </a:p>
          <a:p>
            <a:pPr marL="457200" lvl="1" indent="0" algn="l" rtl="0">
              <a:buNone/>
            </a:pPr>
            <a:endParaRPr lang="en-US" dirty="0"/>
          </a:p>
          <a:p>
            <a:pPr marL="457200" lvl="1" indent="0" algn="l" rtl="0">
              <a:buNone/>
            </a:pPr>
            <a:endParaRPr lang="en-US" dirty="0"/>
          </a:p>
          <a:p>
            <a:pPr marL="457200" lvl="1" indent="0" algn="l" rtl="0">
              <a:buNone/>
            </a:pPr>
            <a:endParaRPr lang="en-US" dirty="0"/>
          </a:p>
        </p:txBody>
      </p:sp>
    </p:spTree>
    <p:extLst>
      <p:ext uri="{BB962C8B-B14F-4D97-AF65-F5344CB8AC3E}">
        <p14:creationId xmlns:p14="http://schemas.microsoft.com/office/powerpoint/2010/main" val="3027449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AC46C1-2DA1-3128-D97C-A21C3D5A374E}"/>
              </a:ext>
            </a:extLst>
          </p:cNvPr>
          <p:cNvSpPr>
            <a:spLocks noGrp="1"/>
          </p:cNvSpPr>
          <p:nvPr>
            <p:ph type="title"/>
          </p:nvPr>
        </p:nvSpPr>
        <p:spPr/>
        <p:txBody>
          <a:bodyPr/>
          <a:lstStyle/>
          <a:p>
            <a:pPr algn="ctr"/>
            <a:r>
              <a:rPr lang="en-US" b="1" dirty="0"/>
              <a:t>Our Work</a:t>
            </a:r>
            <a:endParaRPr lang="en-US" dirty="0"/>
          </a:p>
        </p:txBody>
      </p:sp>
      <p:sp>
        <p:nvSpPr>
          <p:cNvPr id="3" name="מציין מיקום תוכן 2">
            <a:extLst>
              <a:ext uri="{FF2B5EF4-FFF2-40B4-BE49-F238E27FC236}">
                <a16:creationId xmlns:a16="http://schemas.microsoft.com/office/drawing/2014/main" id="{BD3460B3-8E8C-253D-259A-F04252287F43}"/>
              </a:ext>
            </a:extLst>
          </p:cNvPr>
          <p:cNvSpPr>
            <a:spLocks noGrp="1"/>
          </p:cNvSpPr>
          <p:nvPr>
            <p:ph idx="1"/>
          </p:nvPr>
        </p:nvSpPr>
        <p:spPr>
          <a:xfrm>
            <a:off x="838200" y="1825625"/>
            <a:ext cx="10515600" cy="4667250"/>
          </a:xfrm>
        </p:spPr>
        <p:txBody>
          <a:bodyPr/>
          <a:lstStyle/>
          <a:p>
            <a:pPr algn="l" rtl="0">
              <a:buFont typeface="Courier New" panose="02070309020205020404" pitchFamily="49" charset="0"/>
              <a:buChar char="o"/>
            </a:pPr>
            <a:r>
              <a:rPr lang="en-US" dirty="0"/>
              <a:t> </a:t>
            </a:r>
            <a:r>
              <a:rPr lang="en-US" u="sng" dirty="0"/>
              <a:t>A failed attempt to build a face detector via pre-trained YOLO</a:t>
            </a:r>
          </a:p>
          <a:p>
            <a:pPr marL="457200" lvl="1" indent="0" algn="l" rtl="0">
              <a:buNone/>
            </a:pPr>
            <a:r>
              <a:rPr lang="en-US" b="1" dirty="0"/>
              <a:t>Why YOLO? </a:t>
            </a:r>
            <a:r>
              <a:rPr lang="en-US" dirty="0"/>
              <a:t>because of its effectiveness in object detection tasks and because </a:t>
            </a:r>
            <a:r>
              <a:rPr lang="en-US" dirty="0">
                <a:latin typeface="Söhne"/>
              </a:rPr>
              <a:t>it</a:t>
            </a:r>
            <a:r>
              <a:rPr lang="en-US" b="0" i="0" dirty="0">
                <a:effectLst/>
                <a:latin typeface="Söhne"/>
              </a:rPr>
              <a:t> had been trained on a horse dataset.</a:t>
            </a:r>
            <a:endParaRPr lang="en-US" dirty="0"/>
          </a:p>
          <a:p>
            <a:pPr marL="457200" lvl="1" indent="0" algn="l" rtl="0">
              <a:buNone/>
            </a:pPr>
            <a:r>
              <a:rPr lang="en-US" dirty="0"/>
              <a:t>Worked phenomenally on some images:</a:t>
            </a:r>
          </a:p>
          <a:p>
            <a:pPr marL="457200" lvl="1" indent="0" algn="l" rtl="0">
              <a:buNone/>
            </a:pPr>
            <a:endParaRPr lang="en-US" dirty="0"/>
          </a:p>
          <a:p>
            <a:pPr marL="457200" lvl="1" indent="0" algn="l" rtl="0">
              <a:buNone/>
            </a:pPr>
            <a:endParaRPr lang="en-US" dirty="0"/>
          </a:p>
          <a:p>
            <a:pPr marL="457200" lvl="1" indent="0" algn="l" rtl="0">
              <a:buNone/>
            </a:pPr>
            <a:endParaRPr lang="en-US" dirty="0"/>
          </a:p>
          <a:p>
            <a:pPr marL="457200" lvl="1" indent="0" algn="l" rtl="0">
              <a:buNone/>
            </a:pPr>
            <a:endParaRPr lang="en-US" dirty="0"/>
          </a:p>
          <a:p>
            <a:pPr marL="457200" lvl="1" indent="0" algn="l" rtl="0">
              <a:buNone/>
            </a:pPr>
            <a:endParaRPr lang="en-US" dirty="0"/>
          </a:p>
          <a:p>
            <a:pPr marL="457200" lvl="1" indent="0" algn="l" rtl="0">
              <a:buNone/>
            </a:pPr>
            <a:r>
              <a:rPr lang="en-US" dirty="0"/>
              <a:t>But no so well on others…</a:t>
            </a:r>
          </a:p>
          <a:p>
            <a:pPr marL="0" indent="0" algn="l" rtl="0">
              <a:buNone/>
            </a:pPr>
            <a:endParaRPr lang="en-US" dirty="0"/>
          </a:p>
          <a:p>
            <a:pPr marL="0" indent="0" algn="l" rtl="0">
              <a:buNone/>
            </a:pPr>
            <a:endParaRPr lang="en-US" u="sng" dirty="0"/>
          </a:p>
        </p:txBody>
      </p:sp>
      <p:pic>
        <p:nvPicPr>
          <p:cNvPr id="5" name="תמונה 4" descr="תמונה שמכילה מסתכל, עומד, יונק, סוס&#10;&#10;התיאור נוצר באופן אוטומטי">
            <a:extLst>
              <a:ext uri="{FF2B5EF4-FFF2-40B4-BE49-F238E27FC236}">
                <a16:creationId xmlns:a16="http://schemas.microsoft.com/office/drawing/2014/main" id="{2492F499-F71C-48A3-8159-2AC115B3B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63" y="3351768"/>
            <a:ext cx="1464174" cy="2024379"/>
          </a:xfrm>
          <a:prstGeom prst="rect">
            <a:avLst/>
          </a:prstGeom>
        </p:spPr>
      </p:pic>
      <p:pic>
        <p:nvPicPr>
          <p:cNvPr id="7" name="תמונה 6" descr="תמונה שמכילה בניין&#10;&#10;התיאור נוצר באופן אוטומטי">
            <a:extLst>
              <a:ext uri="{FF2B5EF4-FFF2-40B4-BE49-F238E27FC236}">
                <a16:creationId xmlns:a16="http://schemas.microsoft.com/office/drawing/2014/main" id="{D63577C3-D49F-D06B-DA13-EC66AF561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033" y="5741272"/>
            <a:ext cx="1117533" cy="1105769"/>
          </a:xfrm>
          <a:prstGeom prst="rect">
            <a:avLst/>
          </a:prstGeom>
        </p:spPr>
      </p:pic>
      <p:pic>
        <p:nvPicPr>
          <p:cNvPr id="9" name="תמונה 8" descr="תמונה שמכילה בתוך מבנה, מסתכל, כלב, יונק&#10;&#10;התיאור נוצר באופן אוטומטי">
            <a:extLst>
              <a:ext uri="{FF2B5EF4-FFF2-40B4-BE49-F238E27FC236}">
                <a16:creationId xmlns:a16="http://schemas.microsoft.com/office/drawing/2014/main" id="{A4927659-FEF6-A374-41AB-9E16F74AB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32" y="3342458"/>
            <a:ext cx="1815794" cy="2033689"/>
          </a:xfrm>
          <a:prstGeom prst="rect">
            <a:avLst/>
          </a:prstGeom>
        </p:spPr>
      </p:pic>
      <p:pic>
        <p:nvPicPr>
          <p:cNvPr id="11" name="תמונה 10" descr="תמונה שמכילה עומד, בתוך מבנה, חום, מסתכל&#10;&#10;התיאור נוצר באופן אוטומטי">
            <a:extLst>
              <a:ext uri="{FF2B5EF4-FFF2-40B4-BE49-F238E27FC236}">
                <a16:creationId xmlns:a16="http://schemas.microsoft.com/office/drawing/2014/main" id="{334EF00E-332B-89BF-A2A2-26BC23DBB8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2575" y="3351768"/>
            <a:ext cx="1421983" cy="2024379"/>
          </a:xfrm>
          <a:prstGeom prst="rect">
            <a:avLst/>
          </a:prstGeom>
        </p:spPr>
      </p:pic>
      <p:pic>
        <p:nvPicPr>
          <p:cNvPr id="13" name="תמונה 12" descr="תמונה שמכילה בניין&#10;&#10;התיאור נוצר באופן אוטומטי">
            <a:extLst>
              <a:ext uri="{FF2B5EF4-FFF2-40B4-BE49-F238E27FC236}">
                <a16:creationId xmlns:a16="http://schemas.microsoft.com/office/drawing/2014/main" id="{EDB0208F-9639-CFAA-8A28-5483FBA2FA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8722" y="5723697"/>
            <a:ext cx="1452947" cy="1116728"/>
          </a:xfrm>
          <a:prstGeom prst="rect">
            <a:avLst/>
          </a:prstGeom>
        </p:spPr>
      </p:pic>
      <p:pic>
        <p:nvPicPr>
          <p:cNvPr id="15" name="תמונה 14" descr="תמונה שמכילה בתוך מבנה, סוס&#10;&#10;התיאור נוצר באופן אוטומטי">
            <a:extLst>
              <a:ext uri="{FF2B5EF4-FFF2-40B4-BE49-F238E27FC236}">
                <a16:creationId xmlns:a16="http://schemas.microsoft.com/office/drawing/2014/main" id="{91C6A48D-1D17-D029-4923-E3002655DA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558" y="3342458"/>
            <a:ext cx="1607041" cy="2033689"/>
          </a:xfrm>
          <a:prstGeom prst="rect">
            <a:avLst/>
          </a:prstGeom>
        </p:spPr>
      </p:pic>
      <p:pic>
        <p:nvPicPr>
          <p:cNvPr id="17" name="תמונה 16" descr="תמונה שמכילה בתוך מבנה, חום, יונק, מסתכל&#10;&#10;התיאור נוצר באופן אוטומטי">
            <a:extLst>
              <a:ext uri="{FF2B5EF4-FFF2-40B4-BE49-F238E27FC236}">
                <a16:creationId xmlns:a16="http://schemas.microsoft.com/office/drawing/2014/main" id="{B8EDBE00-C4F7-E6E9-C029-5A98D1AE52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30626" y="3342457"/>
            <a:ext cx="1185350" cy="2033689"/>
          </a:xfrm>
          <a:prstGeom prst="rect">
            <a:avLst/>
          </a:prstGeom>
        </p:spPr>
      </p:pic>
      <p:pic>
        <p:nvPicPr>
          <p:cNvPr id="19" name="תמונה 18" descr="תמונה שמכילה מסתכל, יונק, בתוך מבנה, חום&#10;&#10;התיאור נוצר באופן אוטומטי">
            <a:extLst>
              <a:ext uri="{FF2B5EF4-FFF2-40B4-BE49-F238E27FC236}">
                <a16:creationId xmlns:a16="http://schemas.microsoft.com/office/drawing/2014/main" id="{A1ACAA84-18C9-FBFE-646C-11B35B70BB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5976" y="3358434"/>
            <a:ext cx="857952" cy="2024380"/>
          </a:xfrm>
          <a:prstGeom prst="rect">
            <a:avLst/>
          </a:prstGeom>
        </p:spPr>
      </p:pic>
      <p:pic>
        <p:nvPicPr>
          <p:cNvPr id="21" name="תמונה 20" descr="תמונה שמכילה יונק, מסתכל, סוס, עומד&#10;&#10;התיאור נוצר באופן אוטומטי">
            <a:extLst>
              <a:ext uri="{FF2B5EF4-FFF2-40B4-BE49-F238E27FC236}">
                <a16:creationId xmlns:a16="http://schemas.microsoft.com/office/drawing/2014/main" id="{85E0A39D-0943-F8AA-0348-F308598663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80580" y="3358434"/>
            <a:ext cx="1115848" cy="2024380"/>
          </a:xfrm>
          <a:prstGeom prst="rect">
            <a:avLst/>
          </a:prstGeom>
        </p:spPr>
      </p:pic>
      <p:pic>
        <p:nvPicPr>
          <p:cNvPr id="23" name="תמונה 22" descr="תמונה שמכילה יונק, בחוץ, סוס, חום&#10;&#10;התיאור נוצר באופן אוטומטי">
            <a:extLst>
              <a:ext uri="{FF2B5EF4-FFF2-40B4-BE49-F238E27FC236}">
                <a16:creationId xmlns:a16="http://schemas.microsoft.com/office/drawing/2014/main" id="{9CA092FC-97D2-99A2-9B9A-3B20E7370F2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5732" y="5710045"/>
            <a:ext cx="1452947" cy="1136996"/>
          </a:xfrm>
          <a:prstGeom prst="rect">
            <a:avLst/>
          </a:prstGeom>
        </p:spPr>
      </p:pic>
      <p:pic>
        <p:nvPicPr>
          <p:cNvPr id="25" name="תמונה 24" descr="תמונה שמכילה יונק, סוס&#10;&#10;התיאור נוצר באופן אוטומטי">
            <a:extLst>
              <a:ext uri="{FF2B5EF4-FFF2-40B4-BE49-F238E27FC236}">
                <a16:creationId xmlns:a16="http://schemas.microsoft.com/office/drawing/2014/main" id="{F0D47F0F-F6CE-D882-EF7A-378F46317C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28953" y="5564124"/>
            <a:ext cx="1051274" cy="1293876"/>
          </a:xfrm>
          <a:prstGeom prst="rect">
            <a:avLst/>
          </a:prstGeom>
        </p:spPr>
      </p:pic>
    </p:spTree>
    <p:extLst>
      <p:ext uri="{BB962C8B-B14F-4D97-AF65-F5344CB8AC3E}">
        <p14:creationId xmlns:p14="http://schemas.microsoft.com/office/powerpoint/2010/main" val="3843903857"/>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1072</TotalTime>
  <Words>1417</Words>
  <Application>Microsoft Office PowerPoint</Application>
  <PresentationFormat>מסך רחב</PresentationFormat>
  <Paragraphs>151</Paragraphs>
  <Slides>23</Slides>
  <Notes>0</Notes>
  <HiddenSlides>0</HiddenSlides>
  <MMClips>4</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23</vt:i4>
      </vt:variant>
    </vt:vector>
  </HeadingPairs>
  <TitlesOfParts>
    <vt:vector size="32" baseType="lpstr">
      <vt:lpstr>-apple-system</vt:lpstr>
      <vt:lpstr>Arial</vt:lpstr>
      <vt:lpstr>Calibri</vt:lpstr>
      <vt:lpstr>Calibri Light</vt:lpstr>
      <vt:lpstr>Courier New</vt:lpstr>
      <vt:lpstr>Söhne</vt:lpstr>
      <vt:lpstr>Times New Roman</vt:lpstr>
      <vt:lpstr>Wingdings</vt:lpstr>
      <vt:lpstr>ערכת נושא Office</vt:lpstr>
      <vt:lpstr>Horse Emotion Classification from Videos</vt:lpstr>
      <vt:lpstr>Data</vt:lpstr>
      <vt:lpstr>Data</vt:lpstr>
      <vt:lpstr>Motivation</vt:lpstr>
      <vt:lpstr>Our Work</vt:lpstr>
      <vt:lpstr>Our Work</vt:lpstr>
      <vt:lpstr>Our Work – Preprocessing</vt:lpstr>
      <vt:lpstr>Our Work</vt:lpstr>
      <vt:lpstr>Our Work</vt:lpstr>
      <vt:lpstr>Our Work</vt:lpstr>
      <vt:lpstr>Our Work</vt:lpstr>
      <vt:lpstr>Our Work – Building a Classifier</vt:lpstr>
      <vt:lpstr>Our Work</vt:lpstr>
      <vt:lpstr>Our Work</vt:lpstr>
      <vt:lpstr>מצגת של PowerPoint‏</vt:lpstr>
      <vt:lpstr>Our Work</vt:lpstr>
      <vt:lpstr>Additional Preprocessing </vt:lpstr>
      <vt:lpstr>Different Backbones</vt:lpstr>
      <vt:lpstr>Our Work </vt:lpstr>
      <vt:lpstr>Dataset</vt:lpstr>
      <vt:lpstr>Evaluating Our Model</vt:lpstr>
      <vt:lpstr>Relevant Code</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Horse Emotion Classification from Videos</dc:title>
  <dc:creator>הנא חסן</dc:creator>
  <cp:lastModifiedBy>Hana Hasan</cp:lastModifiedBy>
  <cp:revision>21</cp:revision>
  <dcterms:created xsi:type="dcterms:W3CDTF">2023-03-31T19:02:30Z</dcterms:created>
  <dcterms:modified xsi:type="dcterms:W3CDTF">2023-04-13T11:08:36Z</dcterms:modified>
</cp:coreProperties>
</file>